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44" r:id="rId1"/>
    <p:sldMasterId id="2147483804" r:id="rId2"/>
    <p:sldMasterId id="2147483888" r:id="rId3"/>
    <p:sldMasterId id="2147483912" r:id="rId4"/>
  </p:sldMasterIdLst>
  <p:sldIdLst>
    <p:sldId id="615" r:id="rId5"/>
    <p:sldId id="600" r:id="rId6"/>
    <p:sldId id="593" r:id="rId7"/>
    <p:sldId id="613" r:id="rId8"/>
    <p:sldId id="320" r:id="rId9"/>
    <p:sldId id="597" r:id="rId10"/>
    <p:sldId id="612" r:id="rId11"/>
    <p:sldId id="568" r:id="rId12"/>
  </p:sldIdLst>
  <p:sldSz cx="7561263" cy="1008062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75">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7F3"/>
    <a:srgbClr val="FFFFFF"/>
    <a:srgbClr val="303030"/>
    <a:srgbClr val="CECAB2"/>
    <a:srgbClr val="E6E6E6"/>
    <a:srgbClr val="000000"/>
    <a:srgbClr val="E1E1E1"/>
    <a:srgbClr val="006600"/>
    <a:srgbClr val="FF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2644" autoAdjust="0"/>
    <p:restoredTop sz="94622" autoAdjust="0"/>
  </p:normalViewPr>
  <p:slideViewPr>
    <p:cSldViewPr>
      <p:cViewPr varScale="1">
        <p:scale>
          <a:sx n="76" d="100"/>
          <a:sy n="76" d="100"/>
        </p:scale>
        <p:origin x="2712" y="102"/>
      </p:cViewPr>
      <p:guideLst>
        <p:guide orient="horz" pos="3175"/>
        <p:guide pos="2382"/>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7095" y="3131528"/>
            <a:ext cx="6427074" cy="2160801"/>
          </a:xfrm>
        </p:spPr>
        <p:txBody>
          <a:bodyPr/>
          <a:lstStyle/>
          <a:p>
            <a:r>
              <a:rPr lang="en-US"/>
              <a:t>Click to edit Master title style</a:t>
            </a:r>
            <a:endParaRPr lang="en-GB"/>
          </a:p>
        </p:txBody>
      </p:sp>
      <p:sp>
        <p:nvSpPr>
          <p:cNvPr id="3" name="Subtitle 2"/>
          <p:cNvSpPr>
            <a:spLocks noGrp="1"/>
          </p:cNvSpPr>
          <p:nvPr>
            <p:ph type="subTitle" idx="1"/>
          </p:nvPr>
        </p:nvSpPr>
        <p:spPr>
          <a:xfrm>
            <a:off x="1134190" y="5712354"/>
            <a:ext cx="5292884" cy="257616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451BF8D-C5A0-4C46-A52B-A9C6B799F26E}" type="datetimeFigureOut">
              <a:rPr lang="en-GB" smtClean="0">
                <a:solidFill>
                  <a:prstClr val="black">
                    <a:tint val="75000"/>
                  </a:prstClr>
                </a:solidFill>
              </a:rPr>
              <a:pPr/>
              <a:t>18/04/2021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94FA65-A01F-4F0A-B965-D427F8F8FE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44231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451BF8D-C5A0-4C46-A52B-A9C6B799F26E}" type="datetimeFigureOut">
              <a:rPr lang="en-GB" smtClean="0">
                <a:solidFill>
                  <a:prstClr val="black">
                    <a:tint val="75000"/>
                  </a:prstClr>
                </a:solidFill>
              </a:rPr>
              <a:pPr/>
              <a:t>18/04/2021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94FA65-A01F-4F0A-B965-D427F8F8FE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76669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534133" y="592704"/>
            <a:ext cx="1405923" cy="1264278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12427" y="592704"/>
            <a:ext cx="4095684" cy="126427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451BF8D-C5A0-4C46-A52B-A9C6B799F26E}" type="datetimeFigureOut">
              <a:rPr lang="en-GB" smtClean="0">
                <a:solidFill>
                  <a:prstClr val="black">
                    <a:tint val="75000"/>
                  </a:prstClr>
                </a:solidFill>
              </a:rPr>
              <a:pPr/>
              <a:t>18/04/2021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94FA65-A01F-4F0A-B965-D427F8F8FE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77743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7095" y="3131528"/>
            <a:ext cx="6427074" cy="2160801"/>
          </a:xfrm>
        </p:spPr>
        <p:txBody>
          <a:bodyPr/>
          <a:lstStyle/>
          <a:p>
            <a:r>
              <a:rPr lang="en-US"/>
              <a:t>Click to edit Master title style</a:t>
            </a:r>
            <a:endParaRPr lang="en-GB"/>
          </a:p>
        </p:txBody>
      </p:sp>
      <p:sp>
        <p:nvSpPr>
          <p:cNvPr id="3" name="Subtitle 2"/>
          <p:cNvSpPr>
            <a:spLocks noGrp="1"/>
          </p:cNvSpPr>
          <p:nvPr>
            <p:ph type="subTitle" idx="1"/>
          </p:nvPr>
        </p:nvSpPr>
        <p:spPr>
          <a:xfrm>
            <a:off x="1134190" y="5712354"/>
            <a:ext cx="5292884" cy="257616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451BF8D-C5A0-4C46-A52B-A9C6B799F26E}" type="datetimeFigureOut">
              <a:rPr lang="en-GB" smtClean="0">
                <a:solidFill>
                  <a:prstClr val="black">
                    <a:tint val="75000"/>
                  </a:prstClr>
                </a:solidFill>
              </a:rPr>
              <a:pPr/>
              <a:t>18/04/2021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94FA65-A01F-4F0A-B965-D427F8F8FE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11022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451BF8D-C5A0-4C46-A52B-A9C6B799F26E}" type="datetimeFigureOut">
              <a:rPr lang="en-GB" smtClean="0">
                <a:solidFill>
                  <a:prstClr val="black">
                    <a:tint val="75000"/>
                  </a:prstClr>
                </a:solidFill>
              </a:rPr>
              <a:pPr/>
              <a:t>18/04/2021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94FA65-A01F-4F0A-B965-D427F8F8FE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26194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7287" y="6477736"/>
            <a:ext cx="6427074" cy="2002124"/>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97287" y="4272600"/>
            <a:ext cx="6427074" cy="22051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51BF8D-C5A0-4C46-A52B-A9C6B799F26E}" type="datetimeFigureOut">
              <a:rPr lang="en-GB" smtClean="0">
                <a:solidFill>
                  <a:prstClr val="black">
                    <a:tint val="75000"/>
                  </a:prstClr>
                </a:solidFill>
              </a:rPr>
              <a:pPr/>
              <a:t>18/04/2021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94FA65-A01F-4F0A-B965-D427F8F8FE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84275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12428" y="3458215"/>
            <a:ext cx="2750147" cy="97772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188595" y="3458215"/>
            <a:ext cx="2751460" cy="97772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451BF8D-C5A0-4C46-A52B-A9C6B799F26E}" type="datetimeFigureOut">
              <a:rPr lang="en-GB" smtClean="0">
                <a:solidFill>
                  <a:prstClr val="black">
                    <a:tint val="75000"/>
                  </a:prstClr>
                </a:solidFill>
              </a:rPr>
              <a:pPr/>
              <a:t>18/04/2021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94FA65-A01F-4F0A-B965-D427F8F8FE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3521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8063" y="403693"/>
            <a:ext cx="6805137" cy="1680104"/>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78063" y="2256474"/>
            <a:ext cx="3340871" cy="94039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78063" y="3196865"/>
            <a:ext cx="3340871" cy="58080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841017" y="2256474"/>
            <a:ext cx="3342183" cy="94039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41017" y="3196865"/>
            <a:ext cx="3342183" cy="58080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451BF8D-C5A0-4C46-A52B-A9C6B799F26E}" type="datetimeFigureOut">
              <a:rPr lang="en-GB" smtClean="0">
                <a:solidFill>
                  <a:prstClr val="black">
                    <a:tint val="75000"/>
                  </a:prstClr>
                </a:solidFill>
              </a:rPr>
              <a:pPr/>
              <a:t>18/04/2021</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094FA65-A01F-4F0A-B965-D427F8F8FE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28398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451BF8D-C5A0-4C46-A52B-A9C6B799F26E}" type="datetimeFigureOut">
              <a:rPr lang="en-GB" smtClean="0">
                <a:solidFill>
                  <a:prstClr val="black">
                    <a:tint val="75000"/>
                  </a:prstClr>
                </a:solidFill>
              </a:rPr>
              <a:pPr/>
              <a:t>18/04/2021</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094FA65-A01F-4F0A-B965-D427F8F8FE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11543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1BF8D-C5A0-4C46-A52B-A9C6B799F26E}" type="datetimeFigureOut">
              <a:rPr lang="en-GB" smtClean="0">
                <a:solidFill>
                  <a:prstClr val="black">
                    <a:tint val="75000"/>
                  </a:prstClr>
                </a:solidFill>
              </a:rPr>
              <a:pPr/>
              <a:t>18/04/2021</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094FA65-A01F-4F0A-B965-D427F8F8FE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7609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8064" y="401358"/>
            <a:ext cx="2487603" cy="1708106"/>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956244" y="401359"/>
            <a:ext cx="4226956" cy="86035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78064" y="2109465"/>
            <a:ext cx="2487603" cy="68954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51BF8D-C5A0-4C46-A52B-A9C6B799F26E}" type="datetimeFigureOut">
              <a:rPr lang="en-GB" smtClean="0">
                <a:solidFill>
                  <a:prstClr val="black">
                    <a:tint val="75000"/>
                  </a:prstClr>
                </a:solidFill>
              </a:rPr>
              <a:pPr/>
              <a:t>18/04/2021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94FA65-A01F-4F0A-B965-D427F8F8FE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00738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451BF8D-C5A0-4C46-A52B-A9C6B799F26E}" type="datetimeFigureOut">
              <a:rPr lang="en-GB" smtClean="0">
                <a:solidFill>
                  <a:prstClr val="black">
                    <a:tint val="75000"/>
                  </a:prstClr>
                </a:solidFill>
              </a:rPr>
              <a:pPr/>
              <a:t>18/04/2021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94FA65-A01F-4F0A-B965-D427F8F8FE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206770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060" y="7056438"/>
            <a:ext cx="4536758" cy="833052"/>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482060" y="900723"/>
            <a:ext cx="4536758" cy="604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482060" y="7889490"/>
            <a:ext cx="4536758" cy="118307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51BF8D-C5A0-4C46-A52B-A9C6B799F26E}" type="datetimeFigureOut">
              <a:rPr lang="en-GB" smtClean="0">
                <a:solidFill>
                  <a:prstClr val="black">
                    <a:tint val="75000"/>
                  </a:prstClr>
                </a:solidFill>
              </a:rPr>
              <a:pPr/>
              <a:t>18/04/2021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94FA65-A01F-4F0A-B965-D427F8F8FE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78463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451BF8D-C5A0-4C46-A52B-A9C6B799F26E}" type="datetimeFigureOut">
              <a:rPr lang="en-GB" smtClean="0">
                <a:solidFill>
                  <a:prstClr val="black">
                    <a:tint val="75000"/>
                  </a:prstClr>
                </a:solidFill>
              </a:rPr>
              <a:pPr/>
              <a:t>18/04/2021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94FA65-A01F-4F0A-B965-D427F8F8FE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7415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534133" y="592704"/>
            <a:ext cx="1405923" cy="1264278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12427" y="592704"/>
            <a:ext cx="4095684" cy="126427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451BF8D-C5A0-4C46-A52B-A9C6B799F26E}" type="datetimeFigureOut">
              <a:rPr lang="en-GB" smtClean="0">
                <a:solidFill>
                  <a:prstClr val="black">
                    <a:tint val="75000"/>
                  </a:prstClr>
                </a:solidFill>
              </a:rPr>
              <a:pPr/>
              <a:t>18/04/2021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94FA65-A01F-4F0A-B965-D427F8F8FE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483481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7095" y="3131528"/>
            <a:ext cx="6427074" cy="2160801"/>
          </a:xfrm>
        </p:spPr>
        <p:txBody>
          <a:bodyPr/>
          <a:lstStyle/>
          <a:p>
            <a:r>
              <a:rPr lang="en-US"/>
              <a:t>Click to edit Master title style</a:t>
            </a:r>
            <a:endParaRPr lang="en-GB"/>
          </a:p>
        </p:txBody>
      </p:sp>
      <p:sp>
        <p:nvSpPr>
          <p:cNvPr id="3" name="Subtitle 2"/>
          <p:cNvSpPr>
            <a:spLocks noGrp="1"/>
          </p:cNvSpPr>
          <p:nvPr>
            <p:ph type="subTitle" idx="1"/>
          </p:nvPr>
        </p:nvSpPr>
        <p:spPr>
          <a:xfrm>
            <a:off x="1134190" y="5712354"/>
            <a:ext cx="5292884" cy="257616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451BF8D-C5A0-4C46-A52B-A9C6B799F26E}" type="datetimeFigureOut">
              <a:rPr lang="en-GB" smtClean="0">
                <a:solidFill>
                  <a:prstClr val="black">
                    <a:tint val="75000"/>
                  </a:prstClr>
                </a:solidFill>
              </a:rPr>
              <a:pPr/>
              <a:t>18/04/2021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94FA65-A01F-4F0A-B965-D427F8F8FE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93550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451BF8D-C5A0-4C46-A52B-A9C6B799F26E}" type="datetimeFigureOut">
              <a:rPr lang="en-GB" smtClean="0">
                <a:solidFill>
                  <a:prstClr val="black">
                    <a:tint val="75000"/>
                  </a:prstClr>
                </a:solidFill>
              </a:rPr>
              <a:pPr/>
              <a:t>18/04/2021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94FA65-A01F-4F0A-B965-D427F8F8FE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63533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7287" y="6477736"/>
            <a:ext cx="6427074" cy="2002124"/>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97287" y="4272600"/>
            <a:ext cx="6427074" cy="22051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51BF8D-C5A0-4C46-A52B-A9C6B799F26E}" type="datetimeFigureOut">
              <a:rPr lang="en-GB" smtClean="0">
                <a:solidFill>
                  <a:prstClr val="black">
                    <a:tint val="75000"/>
                  </a:prstClr>
                </a:solidFill>
              </a:rPr>
              <a:pPr/>
              <a:t>18/04/2021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94FA65-A01F-4F0A-B965-D427F8F8FE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925805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12428" y="3458215"/>
            <a:ext cx="2750147" cy="97772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188595" y="3458215"/>
            <a:ext cx="2751460" cy="97772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451BF8D-C5A0-4C46-A52B-A9C6B799F26E}" type="datetimeFigureOut">
              <a:rPr lang="en-GB" smtClean="0">
                <a:solidFill>
                  <a:prstClr val="black">
                    <a:tint val="75000"/>
                  </a:prstClr>
                </a:solidFill>
              </a:rPr>
              <a:pPr/>
              <a:t>18/04/2021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94FA65-A01F-4F0A-B965-D427F8F8FE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607878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8063" y="403693"/>
            <a:ext cx="6805137" cy="1680104"/>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78063" y="2256474"/>
            <a:ext cx="3340871" cy="94039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78063" y="3196865"/>
            <a:ext cx="3340871" cy="58080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841017" y="2256474"/>
            <a:ext cx="3342183" cy="94039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41017" y="3196865"/>
            <a:ext cx="3342183" cy="58080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451BF8D-C5A0-4C46-A52B-A9C6B799F26E}" type="datetimeFigureOut">
              <a:rPr lang="en-GB" smtClean="0">
                <a:solidFill>
                  <a:prstClr val="black">
                    <a:tint val="75000"/>
                  </a:prstClr>
                </a:solidFill>
              </a:rPr>
              <a:pPr/>
              <a:t>18/04/2021</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094FA65-A01F-4F0A-B965-D427F8F8FE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96795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451BF8D-C5A0-4C46-A52B-A9C6B799F26E}" type="datetimeFigureOut">
              <a:rPr lang="en-GB" smtClean="0">
                <a:solidFill>
                  <a:prstClr val="black">
                    <a:tint val="75000"/>
                  </a:prstClr>
                </a:solidFill>
              </a:rPr>
              <a:pPr/>
              <a:t>18/04/2021</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094FA65-A01F-4F0A-B965-D427F8F8FE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87518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1BF8D-C5A0-4C46-A52B-A9C6B799F26E}" type="datetimeFigureOut">
              <a:rPr lang="en-GB" smtClean="0">
                <a:solidFill>
                  <a:prstClr val="black">
                    <a:tint val="75000"/>
                  </a:prstClr>
                </a:solidFill>
              </a:rPr>
              <a:pPr/>
              <a:t>18/04/2021</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094FA65-A01F-4F0A-B965-D427F8F8FE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74770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7287" y="6477736"/>
            <a:ext cx="6427074" cy="2002124"/>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97287" y="4272600"/>
            <a:ext cx="6427074" cy="22051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51BF8D-C5A0-4C46-A52B-A9C6B799F26E}" type="datetimeFigureOut">
              <a:rPr lang="en-GB" smtClean="0">
                <a:solidFill>
                  <a:prstClr val="black">
                    <a:tint val="75000"/>
                  </a:prstClr>
                </a:solidFill>
              </a:rPr>
              <a:pPr/>
              <a:t>18/04/2021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94FA65-A01F-4F0A-B965-D427F8F8FE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942251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8064" y="401358"/>
            <a:ext cx="2487603" cy="1708106"/>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956244" y="401359"/>
            <a:ext cx="4226956" cy="86035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78064" y="2109465"/>
            <a:ext cx="2487603" cy="68954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51BF8D-C5A0-4C46-A52B-A9C6B799F26E}" type="datetimeFigureOut">
              <a:rPr lang="en-GB" smtClean="0">
                <a:solidFill>
                  <a:prstClr val="black">
                    <a:tint val="75000"/>
                  </a:prstClr>
                </a:solidFill>
              </a:rPr>
              <a:pPr/>
              <a:t>18/04/2021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94FA65-A01F-4F0A-B965-D427F8F8FE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094677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060" y="7056438"/>
            <a:ext cx="4536758" cy="833052"/>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482060" y="900723"/>
            <a:ext cx="4536758" cy="604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482060" y="7889490"/>
            <a:ext cx="4536758" cy="118307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51BF8D-C5A0-4C46-A52B-A9C6B799F26E}" type="datetimeFigureOut">
              <a:rPr lang="en-GB" smtClean="0">
                <a:solidFill>
                  <a:prstClr val="black">
                    <a:tint val="75000"/>
                  </a:prstClr>
                </a:solidFill>
              </a:rPr>
              <a:pPr/>
              <a:t>18/04/2021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94FA65-A01F-4F0A-B965-D427F8F8FE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499363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451BF8D-C5A0-4C46-A52B-A9C6B799F26E}" type="datetimeFigureOut">
              <a:rPr lang="en-GB" smtClean="0">
                <a:solidFill>
                  <a:prstClr val="black">
                    <a:tint val="75000"/>
                  </a:prstClr>
                </a:solidFill>
              </a:rPr>
              <a:pPr/>
              <a:t>18/04/2021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94FA65-A01F-4F0A-B965-D427F8F8FE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840143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534133" y="592704"/>
            <a:ext cx="1405923" cy="1264278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12427" y="592704"/>
            <a:ext cx="4095684" cy="126427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451BF8D-C5A0-4C46-A52B-A9C6B799F26E}" type="datetimeFigureOut">
              <a:rPr lang="en-GB" smtClean="0">
                <a:solidFill>
                  <a:prstClr val="black">
                    <a:tint val="75000"/>
                  </a:prstClr>
                </a:solidFill>
              </a:rPr>
              <a:pPr/>
              <a:t>18/04/2021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94FA65-A01F-4F0A-B965-D427F8F8FE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797848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7095" y="3131528"/>
            <a:ext cx="6427074" cy="2160801"/>
          </a:xfrm>
        </p:spPr>
        <p:txBody>
          <a:bodyPr/>
          <a:lstStyle/>
          <a:p>
            <a:r>
              <a:rPr lang="en-US"/>
              <a:t>Click to edit Master title style</a:t>
            </a:r>
            <a:endParaRPr lang="en-GB"/>
          </a:p>
        </p:txBody>
      </p:sp>
      <p:sp>
        <p:nvSpPr>
          <p:cNvPr id="3" name="Subtitle 2"/>
          <p:cNvSpPr>
            <a:spLocks noGrp="1"/>
          </p:cNvSpPr>
          <p:nvPr>
            <p:ph type="subTitle" idx="1"/>
          </p:nvPr>
        </p:nvSpPr>
        <p:spPr>
          <a:xfrm>
            <a:off x="1134190" y="5712354"/>
            <a:ext cx="5292884" cy="257616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451BF8D-C5A0-4C46-A52B-A9C6B799F26E}" type="datetimeFigureOut">
              <a:rPr lang="en-GB" smtClean="0">
                <a:solidFill>
                  <a:prstClr val="black">
                    <a:tint val="75000"/>
                  </a:prstClr>
                </a:solidFill>
              </a:rPr>
              <a:pPr/>
              <a:t>18/04/2021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94FA65-A01F-4F0A-B965-D427F8F8FE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411845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451BF8D-C5A0-4C46-A52B-A9C6B799F26E}" type="datetimeFigureOut">
              <a:rPr lang="en-GB" smtClean="0">
                <a:solidFill>
                  <a:prstClr val="black">
                    <a:tint val="75000"/>
                  </a:prstClr>
                </a:solidFill>
              </a:rPr>
              <a:pPr/>
              <a:t>18/04/2021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94FA65-A01F-4F0A-B965-D427F8F8FE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095141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7287" y="6477736"/>
            <a:ext cx="6427074" cy="2002124"/>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97287" y="4272600"/>
            <a:ext cx="6427074" cy="22051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51BF8D-C5A0-4C46-A52B-A9C6B799F26E}" type="datetimeFigureOut">
              <a:rPr lang="en-GB" smtClean="0">
                <a:solidFill>
                  <a:prstClr val="black">
                    <a:tint val="75000"/>
                  </a:prstClr>
                </a:solidFill>
              </a:rPr>
              <a:pPr/>
              <a:t>18/04/2021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94FA65-A01F-4F0A-B965-D427F8F8FE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544794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12428" y="3458215"/>
            <a:ext cx="2750147" cy="97772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188595" y="3458215"/>
            <a:ext cx="2751460" cy="97772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451BF8D-C5A0-4C46-A52B-A9C6B799F26E}" type="datetimeFigureOut">
              <a:rPr lang="en-GB" smtClean="0">
                <a:solidFill>
                  <a:prstClr val="black">
                    <a:tint val="75000"/>
                  </a:prstClr>
                </a:solidFill>
              </a:rPr>
              <a:pPr/>
              <a:t>18/04/2021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94FA65-A01F-4F0A-B965-D427F8F8FE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385581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8063" y="403693"/>
            <a:ext cx="6805137" cy="1680104"/>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78063" y="2256474"/>
            <a:ext cx="3340871" cy="94039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78063" y="3196865"/>
            <a:ext cx="3340871" cy="58080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841017" y="2256474"/>
            <a:ext cx="3342183" cy="94039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41017" y="3196865"/>
            <a:ext cx="3342183" cy="58080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451BF8D-C5A0-4C46-A52B-A9C6B799F26E}" type="datetimeFigureOut">
              <a:rPr lang="en-GB" smtClean="0">
                <a:solidFill>
                  <a:prstClr val="black">
                    <a:tint val="75000"/>
                  </a:prstClr>
                </a:solidFill>
              </a:rPr>
              <a:pPr/>
              <a:t>18/04/2021</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094FA65-A01F-4F0A-B965-D427F8F8FE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941470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451BF8D-C5A0-4C46-A52B-A9C6B799F26E}" type="datetimeFigureOut">
              <a:rPr lang="en-GB" smtClean="0">
                <a:solidFill>
                  <a:prstClr val="black">
                    <a:tint val="75000"/>
                  </a:prstClr>
                </a:solidFill>
              </a:rPr>
              <a:pPr/>
              <a:t>18/04/2021</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094FA65-A01F-4F0A-B965-D427F8F8FE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96951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12428" y="3458215"/>
            <a:ext cx="2750147" cy="97772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188595" y="3458215"/>
            <a:ext cx="2751460" cy="97772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451BF8D-C5A0-4C46-A52B-A9C6B799F26E}" type="datetimeFigureOut">
              <a:rPr lang="en-GB" smtClean="0">
                <a:solidFill>
                  <a:prstClr val="black">
                    <a:tint val="75000"/>
                  </a:prstClr>
                </a:solidFill>
              </a:rPr>
              <a:pPr/>
              <a:t>18/04/2021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94FA65-A01F-4F0A-B965-D427F8F8FE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015965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1BF8D-C5A0-4C46-A52B-A9C6B799F26E}" type="datetimeFigureOut">
              <a:rPr lang="en-GB" smtClean="0">
                <a:solidFill>
                  <a:prstClr val="black">
                    <a:tint val="75000"/>
                  </a:prstClr>
                </a:solidFill>
              </a:rPr>
              <a:pPr/>
              <a:t>18/04/2021</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094FA65-A01F-4F0A-B965-D427F8F8FE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214854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8064" y="401358"/>
            <a:ext cx="2487603" cy="1708106"/>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956244" y="401359"/>
            <a:ext cx="4226956" cy="86035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78064" y="2109465"/>
            <a:ext cx="2487603" cy="68954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51BF8D-C5A0-4C46-A52B-A9C6B799F26E}" type="datetimeFigureOut">
              <a:rPr lang="en-GB" smtClean="0">
                <a:solidFill>
                  <a:prstClr val="black">
                    <a:tint val="75000"/>
                  </a:prstClr>
                </a:solidFill>
              </a:rPr>
              <a:pPr/>
              <a:t>18/04/2021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94FA65-A01F-4F0A-B965-D427F8F8FE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55049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060" y="7056438"/>
            <a:ext cx="4536758" cy="833052"/>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482060" y="900723"/>
            <a:ext cx="4536758" cy="604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482060" y="7889490"/>
            <a:ext cx="4536758" cy="118307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51BF8D-C5A0-4C46-A52B-A9C6B799F26E}" type="datetimeFigureOut">
              <a:rPr lang="en-GB" smtClean="0">
                <a:solidFill>
                  <a:prstClr val="black">
                    <a:tint val="75000"/>
                  </a:prstClr>
                </a:solidFill>
              </a:rPr>
              <a:pPr/>
              <a:t>18/04/2021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94FA65-A01F-4F0A-B965-D427F8F8FE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406840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451BF8D-C5A0-4C46-A52B-A9C6B799F26E}" type="datetimeFigureOut">
              <a:rPr lang="en-GB" smtClean="0">
                <a:solidFill>
                  <a:prstClr val="black">
                    <a:tint val="75000"/>
                  </a:prstClr>
                </a:solidFill>
              </a:rPr>
              <a:pPr/>
              <a:t>18/04/2021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94FA65-A01F-4F0A-B965-D427F8F8FE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951634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534133" y="592704"/>
            <a:ext cx="1405923" cy="1264278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12427" y="592704"/>
            <a:ext cx="4095684" cy="126427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451BF8D-C5A0-4C46-A52B-A9C6B799F26E}" type="datetimeFigureOut">
              <a:rPr lang="en-GB" smtClean="0">
                <a:solidFill>
                  <a:prstClr val="black">
                    <a:tint val="75000"/>
                  </a:prstClr>
                </a:solidFill>
              </a:rPr>
              <a:pPr/>
              <a:t>18/04/2021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94FA65-A01F-4F0A-B965-D427F8F8FE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23895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8063" y="403693"/>
            <a:ext cx="6805137" cy="1680104"/>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78063" y="2256474"/>
            <a:ext cx="3340871" cy="94039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78063" y="3196865"/>
            <a:ext cx="3340871" cy="58080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841017" y="2256474"/>
            <a:ext cx="3342183" cy="94039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41017" y="3196865"/>
            <a:ext cx="3342183" cy="58080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451BF8D-C5A0-4C46-A52B-A9C6B799F26E}" type="datetimeFigureOut">
              <a:rPr lang="en-GB" smtClean="0">
                <a:solidFill>
                  <a:prstClr val="black">
                    <a:tint val="75000"/>
                  </a:prstClr>
                </a:solidFill>
              </a:rPr>
              <a:pPr/>
              <a:t>18/04/2021</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094FA65-A01F-4F0A-B965-D427F8F8FE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65982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451BF8D-C5A0-4C46-A52B-A9C6B799F26E}" type="datetimeFigureOut">
              <a:rPr lang="en-GB" smtClean="0">
                <a:solidFill>
                  <a:prstClr val="black">
                    <a:tint val="75000"/>
                  </a:prstClr>
                </a:solidFill>
              </a:rPr>
              <a:pPr/>
              <a:t>18/04/2021</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094FA65-A01F-4F0A-B965-D427F8F8FE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08672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1BF8D-C5A0-4C46-A52B-A9C6B799F26E}" type="datetimeFigureOut">
              <a:rPr lang="en-GB" smtClean="0">
                <a:solidFill>
                  <a:prstClr val="black">
                    <a:tint val="75000"/>
                  </a:prstClr>
                </a:solidFill>
              </a:rPr>
              <a:pPr/>
              <a:t>18/04/2021</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094FA65-A01F-4F0A-B965-D427F8F8FE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96200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8064" y="401358"/>
            <a:ext cx="2487603" cy="1708106"/>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956244" y="401359"/>
            <a:ext cx="4226956" cy="86035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78064" y="2109465"/>
            <a:ext cx="2487603" cy="68954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51BF8D-C5A0-4C46-A52B-A9C6B799F26E}" type="datetimeFigureOut">
              <a:rPr lang="en-GB" smtClean="0">
                <a:solidFill>
                  <a:prstClr val="black">
                    <a:tint val="75000"/>
                  </a:prstClr>
                </a:solidFill>
              </a:rPr>
              <a:pPr/>
              <a:t>18/04/2021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94FA65-A01F-4F0A-B965-D427F8F8FE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9690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060" y="7056438"/>
            <a:ext cx="4536758" cy="833052"/>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482060" y="900723"/>
            <a:ext cx="4536758" cy="604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482060" y="7889490"/>
            <a:ext cx="4536758" cy="118307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51BF8D-C5A0-4C46-A52B-A9C6B799F26E}" type="datetimeFigureOut">
              <a:rPr lang="en-GB" smtClean="0">
                <a:solidFill>
                  <a:prstClr val="black">
                    <a:tint val="75000"/>
                  </a:prstClr>
                </a:solidFill>
              </a:rPr>
              <a:pPr/>
              <a:t>18/04/2021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94FA65-A01F-4F0A-B965-D427F8F8FE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80493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7F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8063" y="403693"/>
            <a:ext cx="6805137" cy="1680104"/>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78063" y="2352146"/>
            <a:ext cx="6805137" cy="665274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78063" y="9343247"/>
            <a:ext cx="1764295" cy="536700"/>
          </a:xfrm>
          <a:prstGeom prst="rect">
            <a:avLst/>
          </a:prstGeom>
        </p:spPr>
        <p:txBody>
          <a:bodyPr vert="horz" lIns="91440" tIns="45720" rIns="91440" bIns="45720" rtlCol="0" anchor="ctr"/>
          <a:lstStyle>
            <a:lvl1pPr algn="l">
              <a:defRPr sz="1200">
                <a:solidFill>
                  <a:schemeClr val="tx1">
                    <a:tint val="75000"/>
                  </a:schemeClr>
                </a:solidFill>
              </a:defRPr>
            </a:lvl1pPr>
          </a:lstStyle>
          <a:p>
            <a:fld id="{1451BF8D-C5A0-4C46-A52B-A9C6B799F26E}" type="datetimeFigureOut">
              <a:rPr lang="en-GB" smtClean="0">
                <a:solidFill>
                  <a:prstClr val="black">
                    <a:tint val="75000"/>
                  </a:prstClr>
                </a:solidFill>
              </a:rPr>
              <a:pPr/>
              <a:t>18/04/2021</a:t>
            </a:fld>
            <a:endParaRPr lang="en-GB" dirty="0">
              <a:solidFill>
                <a:prstClr val="black">
                  <a:tint val="75000"/>
                </a:prstClr>
              </a:solidFill>
            </a:endParaRPr>
          </a:p>
        </p:txBody>
      </p:sp>
      <p:sp>
        <p:nvSpPr>
          <p:cNvPr id="5" name="Footer Placeholder 4"/>
          <p:cNvSpPr>
            <a:spLocks noGrp="1"/>
          </p:cNvSpPr>
          <p:nvPr>
            <p:ph type="ftr" sz="quarter" idx="3"/>
          </p:nvPr>
        </p:nvSpPr>
        <p:spPr>
          <a:xfrm>
            <a:off x="2583432" y="9343247"/>
            <a:ext cx="2394400" cy="5367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5418905" y="9343247"/>
            <a:ext cx="1764295" cy="536700"/>
          </a:xfrm>
          <a:prstGeom prst="rect">
            <a:avLst/>
          </a:prstGeom>
        </p:spPr>
        <p:txBody>
          <a:bodyPr vert="horz" lIns="91440" tIns="45720" rIns="91440" bIns="45720" rtlCol="0" anchor="ctr"/>
          <a:lstStyle>
            <a:lvl1pPr algn="r">
              <a:defRPr sz="1200">
                <a:solidFill>
                  <a:schemeClr val="tx1">
                    <a:tint val="75000"/>
                  </a:schemeClr>
                </a:solidFill>
              </a:defRPr>
            </a:lvl1pPr>
          </a:lstStyle>
          <a:p>
            <a:fld id="{4094FA65-A01F-4F0A-B965-D427F8F8FE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2083772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7F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8063" y="403693"/>
            <a:ext cx="6805137" cy="1680104"/>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78063" y="2352146"/>
            <a:ext cx="6805137" cy="665274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78063" y="9343247"/>
            <a:ext cx="1764295" cy="536700"/>
          </a:xfrm>
          <a:prstGeom prst="rect">
            <a:avLst/>
          </a:prstGeom>
        </p:spPr>
        <p:txBody>
          <a:bodyPr vert="horz" lIns="91440" tIns="45720" rIns="91440" bIns="45720" rtlCol="0" anchor="ctr"/>
          <a:lstStyle>
            <a:lvl1pPr algn="l">
              <a:defRPr sz="1200">
                <a:solidFill>
                  <a:schemeClr val="tx1">
                    <a:tint val="75000"/>
                  </a:schemeClr>
                </a:solidFill>
              </a:defRPr>
            </a:lvl1pPr>
          </a:lstStyle>
          <a:p>
            <a:fld id="{1451BF8D-C5A0-4C46-A52B-A9C6B799F26E}" type="datetimeFigureOut">
              <a:rPr lang="en-GB" smtClean="0">
                <a:solidFill>
                  <a:prstClr val="black">
                    <a:tint val="75000"/>
                  </a:prstClr>
                </a:solidFill>
              </a:rPr>
              <a:pPr/>
              <a:t>18/04/2021</a:t>
            </a:fld>
            <a:endParaRPr lang="en-GB" dirty="0">
              <a:solidFill>
                <a:prstClr val="black">
                  <a:tint val="75000"/>
                </a:prstClr>
              </a:solidFill>
            </a:endParaRPr>
          </a:p>
        </p:txBody>
      </p:sp>
      <p:sp>
        <p:nvSpPr>
          <p:cNvPr id="5" name="Footer Placeholder 4"/>
          <p:cNvSpPr>
            <a:spLocks noGrp="1"/>
          </p:cNvSpPr>
          <p:nvPr>
            <p:ph type="ftr" sz="quarter" idx="3"/>
          </p:nvPr>
        </p:nvSpPr>
        <p:spPr>
          <a:xfrm>
            <a:off x="2583432" y="9343247"/>
            <a:ext cx="2394400" cy="5367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5418905" y="9343247"/>
            <a:ext cx="1764295" cy="536700"/>
          </a:xfrm>
          <a:prstGeom prst="rect">
            <a:avLst/>
          </a:prstGeom>
        </p:spPr>
        <p:txBody>
          <a:bodyPr vert="horz" lIns="91440" tIns="45720" rIns="91440" bIns="45720" rtlCol="0" anchor="ctr"/>
          <a:lstStyle>
            <a:lvl1pPr algn="r">
              <a:defRPr sz="1200">
                <a:solidFill>
                  <a:schemeClr val="tx1">
                    <a:tint val="75000"/>
                  </a:schemeClr>
                </a:solidFill>
              </a:defRPr>
            </a:lvl1pPr>
          </a:lstStyle>
          <a:p>
            <a:fld id="{4094FA65-A01F-4F0A-B965-D427F8F8FE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5071445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8F7F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8063" y="403693"/>
            <a:ext cx="6805137" cy="1680104"/>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78063" y="2352146"/>
            <a:ext cx="6805137" cy="665274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78063" y="9343247"/>
            <a:ext cx="1764295" cy="536700"/>
          </a:xfrm>
          <a:prstGeom prst="rect">
            <a:avLst/>
          </a:prstGeom>
        </p:spPr>
        <p:txBody>
          <a:bodyPr vert="horz" lIns="91440" tIns="45720" rIns="91440" bIns="45720" rtlCol="0" anchor="ctr"/>
          <a:lstStyle>
            <a:lvl1pPr algn="l">
              <a:defRPr sz="1200">
                <a:solidFill>
                  <a:schemeClr val="tx1">
                    <a:tint val="75000"/>
                  </a:schemeClr>
                </a:solidFill>
              </a:defRPr>
            </a:lvl1pPr>
          </a:lstStyle>
          <a:p>
            <a:fld id="{1451BF8D-C5A0-4C46-A52B-A9C6B799F26E}" type="datetimeFigureOut">
              <a:rPr lang="en-GB" smtClean="0">
                <a:solidFill>
                  <a:prstClr val="black">
                    <a:tint val="75000"/>
                  </a:prstClr>
                </a:solidFill>
              </a:rPr>
              <a:pPr/>
              <a:t>18/04/2021</a:t>
            </a:fld>
            <a:endParaRPr lang="en-GB" dirty="0">
              <a:solidFill>
                <a:prstClr val="black">
                  <a:tint val="75000"/>
                </a:prstClr>
              </a:solidFill>
            </a:endParaRPr>
          </a:p>
        </p:txBody>
      </p:sp>
      <p:sp>
        <p:nvSpPr>
          <p:cNvPr id="5" name="Footer Placeholder 4"/>
          <p:cNvSpPr>
            <a:spLocks noGrp="1"/>
          </p:cNvSpPr>
          <p:nvPr>
            <p:ph type="ftr" sz="quarter" idx="3"/>
          </p:nvPr>
        </p:nvSpPr>
        <p:spPr>
          <a:xfrm>
            <a:off x="2583432" y="9343247"/>
            <a:ext cx="2394400" cy="5367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5418905" y="9343247"/>
            <a:ext cx="1764295" cy="536700"/>
          </a:xfrm>
          <a:prstGeom prst="rect">
            <a:avLst/>
          </a:prstGeom>
        </p:spPr>
        <p:txBody>
          <a:bodyPr vert="horz" lIns="91440" tIns="45720" rIns="91440" bIns="45720" rtlCol="0" anchor="ctr"/>
          <a:lstStyle>
            <a:lvl1pPr algn="r">
              <a:defRPr sz="1200">
                <a:solidFill>
                  <a:schemeClr val="tx1">
                    <a:tint val="75000"/>
                  </a:schemeClr>
                </a:solidFill>
              </a:defRPr>
            </a:lvl1pPr>
          </a:lstStyle>
          <a:p>
            <a:fld id="{4094FA65-A01F-4F0A-B965-D427F8F8FE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5190645"/>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8F7F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8063" y="403693"/>
            <a:ext cx="6805137" cy="1680104"/>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78063" y="2352146"/>
            <a:ext cx="6805137" cy="665274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78063" y="9343247"/>
            <a:ext cx="1764295" cy="536700"/>
          </a:xfrm>
          <a:prstGeom prst="rect">
            <a:avLst/>
          </a:prstGeom>
        </p:spPr>
        <p:txBody>
          <a:bodyPr vert="horz" lIns="91440" tIns="45720" rIns="91440" bIns="45720" rtlCol="0" anchor="ctr"/>
          <a:lstStyle>
            <a:lvl1pPr algn="l">
              <a:defRPr sz="1200">
                <a:solidFill>
                  <a:schemeClr val="tx1">
                    <a:tint val="75000"/>
                  </a:schemeClr>
                </a:solidFill>
              </a:defRPr>
            </a:lvl1pPr>
          </a:lstStyle>
          <a:p>
            <a:fld id="{1451BF8D-C5A0-4C46-A52B-A9C6B799F26E}" type="datetimeFigureOut">
              <a:rPr lang="en-GB" smtClean="0">
                <a:solidFill>
                  <a:prstClr val="black">
                    <a:tint val="75000"/>
                  </a:prstClr>
                </a:solidFill>
              </a:rPr>
              <a:pPr/>
              <a:t>18/04/2021</a:t>
            </a:fld>
            <a:endParaRPr lang="en-GB" dirty="0">
              <a:solidFill>
                <a:prstClr val="black">
                  <a:tint val="75000"/>
                </a:prstClr>
              </a:solidFill>
            </a:endParaRPr>
          </a:p>
        </p:txBody>
      </p:sp>
      <p:sp>
        <p:nvSpPr>
          <p:cNvPr id="5" name="Footer Placeholder 4"/>
          <p:cNvSpPr>
            <a:spLocks noGrp="1"/>
          </p:cNvSpPr>
          <p:nvPr>
            <p:ph type="ftr" sz="quarter" idx="3"/>
          </p:nvPr>
        </p:nvSpPr>
        <p:spPr>
          <a:xfrm>
            <a:off x="2583432" y="9343247"/>
            <a:ext cx="2394400" cy="5367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5418905" y="9343247"/>
            <a:ext cx="1764295" cy="536700"/>
          </a:xfrm>
          <a:prstGeom prst="rect">
            <a:avLst/>
          </a:prstGeom>
        </p:spPr>
        <p:txBody>
          <a:bodyPr vert="horz" lIns="91440" tIns="45720" rIns="91440" bIns="45720" rtlCol="0" anchor="ctr"/>
          <a:lstStyle>
            <a:lvl1pPr algn="r">
              <a:defRPr sz="1200">
                <a:solidFill>
                  <a:schemeClr val="tx1">
                    <a:tint val="75000"/>
                  </a:schemeClr>
                </a:solidFill>
              </a:defRPr>
            </a:lvl1pPr>
          </a:lstStyle>
          <a:p>
            <a:fld id="{4094FA65-A01F-4F0A-B965-D427F8F8FE8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56405837"/>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errari F430 Wallpapers - Top Free Ferrari F430 Backgrounds -  WallpaperAccess">
            <a:extLst>
              <a:ext uri="{FF2B5EF4-FFF2-40B4-BE49-F238E27FC236}">
                <a16:creationId xmlns:a16="http://schemas.microsoft.com/office/drawing/2014/main" id="{0CD58B3C-F565-4EE3-A74A-6DAF4896F8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329" r="5795"/>
          <a:stretch/>
        </p:blipFill>
        <p:spPr bwMode="auto">
          <a:xfrm>
            <a:off x="631" y="312"/>
            <a:ext cx="7560000" cy="1008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ACEA19E-0342-426A-B7DA-961513B05A63}"/>
              </a:ext>
            </a:extLst>
          </p:cNvPr>
          <p:cNvSpPr/>
          <p:nvPr/>
        </p:nvSpPr>
        <p:spPr>
          <a:xfrm>
            <a:off x="1263" y="719832"/>
            <a:ext cx="7560000" cy="1080000"/>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 name="TextBox 2">
            <a:extLst>
              <a:ext uri="{FF2B5EF4-FFF2-40B4-BE49-F238E27FC236}">
                <a16:creationId xmlns:a16="http://schemas.microsoft.com/office/drawing/2014/main" id="{47024EAD-79F1-46DB-A33F-35E13889EA49}"/>
              </a:ext>
            </a:extLst>
          </p:cNvPr>
          <p:cNvSpPr txBox="1"/>
          <p:nvPr/>
        </p:nvSpPr>
        <p:spPr>
          <a:xfrm>
            <a:off x="396255" y="752001"/>
            <a:ext cx="6336704" cy="1015663"/>
          </a:xfrm>
          <a:prstGeom prst="rect">
            <a:avLst/>
          </a:prstGeom>
          <a:noFill/>
        </p:spPr>
        <p:txBody>
          <a:bodyPr wrap="square" rtlCol="0">
            <a:spAutoFit/>
          </a:bodyPr>
          <a:lstStyle/>
          <a:p>
            <a:r>
              <a:rPr lang="en-GB" sz="3600" b="1" dirty="0">
                <a:solidFill>
                  <a:schemeClr val="bg1"/>
                </a:solidFill>
                <a:effectLst>
                  <a:outerShdw blurRad="50800" dist="38100" dir="5400000" algn="t" rotWithShape="0">
                    <a:prstClr val="black">
                      <a:alpha val="40000"/>
                    </a:prstClr>
                  </a:outerShdw>
                </a:effectLst>
                <a:latin typeface="PMingLiU-ExtB" panose="02020500000000000000" pitchFamily="18" charset="-120"/>
                <a:ea typeface="PMingLiU-ExtB" panose="02020500000000000000" pitchFamily="18" charset="-120"/>
                <a:cs typeface="Segoe UI Semibold" panose="020B0702040204020203" pitchFamily="34" charset="0"/>
              </a:rPr>
              <a:t>The F430</a:t>
            </a:r>
          </a:p>
          <a:p>
            <a:pPr>
              <a:spcAft>
                <a:spcPts val="1200"/>
              </a:spcAft>
            </a:pPr>
            <a:r>
              <a:rPr lang="en-GB" sz="2400" dirty="0">
                <a:solidFill>
                  <a:schemeClr val="bg1"/>
                </a:solidFill>
                <a:effectLst>
                  <a:outerShdw blurRad="50800" dist="38100" dir="5400000" algn="t" rotWithShape="0">
                    <a:prstClr val="black">
                      <a:alpha val="40000"/>
                    </a:prstClr>
                  </a:outerShdw>
                </a:effectLst>
                <a:latin typeface="PMingLiU-ExtB" panose="02020500000000000000" pitchFamily="18" charset="-120"/>
                <a:ea typeface="PMingLiU-ExtB" panose="02020500000000000000" pitchFamily="18" charset="-120"/>
                <a:cs typeface="Segoe UI Semibold" panose="020B0702040204020203" pitchFamily="34" charset="0"/>
              </a:rPr>
              <a:t>Ferrari Owner’s Club Kuala Lumpur</a:t>
            </a:r>
          </a:p>
        </p:txBody>
      </p:sp>
    </p:spTree>
    <p:extLst>
      <p:ext uri="{BB962C8B-B14F-4D97-AF65-F5344CB8AC3E}">
        <p14:creationId xmlns:p14="http://schemas.microsoft.com/office/powerpoint/2010/main" val="4084220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Sport Car Picture Ferrari F430 Wallpaper - 2004 Ferrari F430 - 1280x1024 -  Download HD Wallpaper - WallpaperTip">
            <a:extLst>
              <a:ext uri="{FF2B5EF4-FFF2-40B4-BE49-F238E27FC236}">
                <a16:creationId xmlns:a16="http://schemas.microsoft.com/office/drawing/2014/main" id="{C762EF9F-8827-4D91-ABEB-B6DECDB719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003" r="20003"/>
          <a:stretch/>
        </p:blipFill>
        <p:spPr bwMode="auto">
          <a:xfrm>
            <a:off x="631" y="312"/>
            <a:ext cx="7560000" cy="10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469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0631" y="720000"/>
            <a:ext cx="6480000" cy="8595558"/>
          </a:xfrm>
          <a:prstGeom prst="rect">
            <a:avLst/>
          </a:prstGeom>
          <a:noFill/>
        </p:spPr>
        <p:txBody>
          <a:bodyPr wrap="square" rtlCol="0">
            <a:spAutoFit/>
          </a:bodyPr>
          <a:lstStyle/>
          <a:p>
            <a:pPr lvl="0">
              <a:lnSpc>
                <a:spcPct val="120000"/>
              </a:lnSpc>
              <a:spcAft>
                <a:spcPts val="200"/>
              </a:spcAft>
            </a:pPr>
            <a:r>
              <a:rPr lang="en-GB" sz="2000" dirty="0">
                <a:latin typeface="PMingLiU-ExtB" panose="02020500000000000000" pitchFamily="18" charset="-120"/>
                <a:ea typeface="PMingLiU-ExtB" panose="02020500000000000000" pitchFamily="18" charset="-120"/>
              </a:rPr>
              <a:t>Ferrari F430</a:t>
            </a:r>
          </a:p>
          <a:p>
            <a:pPr lvl="0">
              <a:lnSpc>
                <a:spcPct val="120000"/>
              </a:lnSpc>
            </a:pPr>
            <a:r>
              <a:rPr lang="en-GB" sz="1100" spc="150" dirty="0">
                <a:solidFill>
                  <a:schemeClr val="tx1">
                    <a:lumMod val="75000"/>
                    <a:lumOff val="25000"/>
                  </a:schemeClr>
                </a:solidFill>
                <a:latin typeface="HP Simplified Light" panose="020B0404020204020204" pitchFamily="34" charset="0"/>
                <a:ea typeface="PMingLiU-ExtB" panose="02020500000000000000" pitchFamily="18" charset="-120"/>
                <a:cs typeface="Segoe UI Light" panose="020B0502040204020203" pitchFamily="34" charset="0"/>
              </a:rPr>
              <a:t>FROM PININFARINA &amp; FRANK STEPHENSON</a:t>
            </a:r>
          </a:p>
          <a:p>
            <a:pPr algn="just">
              <a:lnSpc>
                <a:spcPct val="120000"/>
              </a:lnSpc>
            </a:pPr>
            <a:r>
              <a:rPr lang="en-MY" sz="1100" dirty="0">
                <a:latin typeface="PMingLiU-ExtB" panose="02020500000000000000" pitchFamily="18" charset="-120"/>
                <a:ea typeface="PMingLiU-ExtB" panose="02020500000000000000" pitchFamily="18" charset="-120"/>
                <a:cs typeface="Times New Roman" panose="02020603050405020304"/>
              </a:rPr>
              <a:t> </a:t>
            </a:r>
            <a:endParaRPr lang="en-GB" sz="1100" dirty="0">
              <a:latin typeface="PMingLiU-ExtB" panose="02020500000000000000" pitchFamily="18" charset="-120"/>
              <a:ea typeface="PMingLiU-ExtB" panose="02020500000000000000" pitchFamily="18" charset="-120"/>
              <a:cs typeface="Times New Roman" panose="02020603050405020304"/>
            </a:endParaRPr>
          </a:p>
          <a:p>
            <a:pPr algn="just">
              <a:lnSpc>
                <a:spcPct val="120000"/>
              </a:lnSpc>
            </a:pPr>
            <a:endParaRPr lang="en-GB" sz="1100" dirty="0">
              <a:latin typeface="PMingLiU-ExtB" panose="02020500000000000000" pitchFamily="18" charset="-120"/>
              <a:ea typeface="PMingLiU-ExtB" panose="02020500000000000000" pitchFamily="18" charset="-120"/>
              <a:cs typeface="Times New Roman" panose="02020603050405020304"/>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PMingLiU-ExtB" panose="02020500000000000000" pitchFamily="18" charset="-120"/>
                <a:ea typeface="PMingLiU-ExtB" panose="02020500000000000000" pitchFamily="18" charset="-120"/>
                <a:cs typeface="Times New Roman" panose="02020603050405020304"/>
              </a:rPr>
              <a:t>Designed by </a:t>
            </a:r>
            <a:r>
              <a:rPr kumimoji="0" lang="en-US" sz="1100" b="0" i="0" u="none" strike="noStrike" kern="1200" cap="none" spc="0" normalizeH="0" baseline="0" noProof="0" dirty="0" err="1">
                <a:ln>
                  <a:noFill/>
                </a:ln>
                <a:solidFill>
                  <a:prstClr val="black"/>
                </a:solidFill>
                <a:effectLst/>
                <a:uLnTx/>
                <a:uFillTx/>
                <a:latin typeface="PMingLiU-ExtB" panose="02020500000000000000" pitchFamily="18" charset="-120"/>
                <a:ea typeface="PMingLiU-ExtB" panose="02020500000000000000" pitchFamily="18" charset="-120"/>
                <a:cs typeface="Times New Roman" panose="02020603050405020304"/>
              </a:rPr>
              <a:t>Pininfarina</a:t>
            </a:r>
            <a:r>
              <a:rPr kumimoji="0" lang="en-US" sz="1100" b="0" i="0" u="none" strike="noStrike" kern="1200" cap="none" spc="0" normalizeH="0" baseline="0" noProof="0" dirty="0">
                <a:ln>
                  <a:noFill/>
                </a:ln>
                <a:solidFill>
                  <a:prstClr val="black"/>
                </a:solidFill>
                <a:effectLst/>
                <a:uLnTx/>
                <a:uFillTx/>
                <a:latin typeface="PMingLiU-ExtB" panose="02020500000000000000" pitchFamily="18" charset="-120"/>
                <a:ea typeface="PMingLiU-ExtB" panose="02020500000000000000" pitchFamily="18" charset="-120"/>
                <a:cs typeface="Times New Roman" panose="02020603050405020304"/>
              </a:rPr>
              <a:t> in collaboration with Frank Stephenson (Director of Ferrari-Maserati Concept Design and Development), the body styling of the F430 was revised from its predecessor, the 360, to improve its aerodynamic efficiency. Although the drag coefficient remained the same, the downforce was greatly enhanced. Despite sharing the same basic Alcoa </a:t>
            </a:r>
            <a:r>
              <a:rPr kumimoji="0" lang="en-US" sz="1100" b="0" i="0" u="none" strike="noStrike" kern="1200" cap="none" spc="0" normalizeH="0" baseline="0" noProof="0" dirty="0" err="1">
                <a:ln>
                  <a:noFill/>
                </a:ln>
                <a:solidFill>
                  <a:prstClr val="black"/>
                </a:solidFill>
                <a:effectLst/>
                <a:uLnTx/>
                <a:uFillTx/>
                <a:latin typeface="PMingLiU-ExtB" panose="02020500000000000000" pitchFamily="18" charset="-120"/>
                <a:ea typeface="PMingLiU-ExtB" panose="02020500000000000000" pitchFamily="18" charset="-120"/>
                <a:cs typeface="Times New Roman" panose="02020603050405020304"/>
              </a:rPr>
              <a:t>Aluminium</a:t>
            </a:r>
            <a:r>
              <a:rPr kumimoji="0" lang="en-US" sz="1100" b="0" i="0" u="none" strike="noStrike" kern="1200" cap="none" spc="0" normalizeH="0" baseline="0" noProof="0" dirty="0">
                <a:ln>
                  <a:noFill/>
                </a:ln>
                <a:solidFill>
                  <a:prstClr val="black"/>
                </a:solidFill>
                <a:effectLst/>
                <a:uLnTx/>
                <a:uFillTx/>
                <a:latin typeface="PMingLiU-ExtB" panose="02020500000000000000" pitchFamily="18" charset="-120"/>
                <a:ea typeface="PMingLiU-ExtB" panose="02020500000000000000" pitchFamily="18" charset="-120"/>
                <a:cs typeface="Times New Roman" panose="02020603050405020304"/>
              </a:rPr>
              <a:t> chassis, roofline, doors, and glass, the car looked significantly different from the 360. A great extent of Ferrari heritage was included in the exterior design. At the rear, the Enzo's tail lights and engine cover vents were added. The car's name was etched on the </a:t>
            </a:r>
            <a:r>
              <a:rPr kumimoji="0" lang="en-US" sz="1100" b="0" i="0" u="none" strike="noStrike" kern="1200" cap="none" spc="0" normalizeH="0" baseline="0" noProof="0" dirty="0" err="1">
                <a:ln>
                  <a:noFill/>
                </a:ln>
                <a:solidFill>
                  <a:prstClr val="black"/>
                </a:solidFill>
                <a:effectLst/>
                <a:uLnTx/>
                <a:uFillTx/>
                <a:latin typeface="PMingLiU-ExtB" panose="02020500000000000000" pitchFamily="18" charset="-120"/>
                <a:ea typeface="PMingLiU-ExtB" panose="02020500000000000000" pitchFamily="18" charset="-120"/>
                <a:cs typeface="Times New Roman" panose="02020603050405020304"/>
              </a:rPr>
              <a:t>Testarossa</a:t>
            </a:r>
            <a:r>
              <a:rPr kumimoji="0" lang="en-US" sz="1100" b="0" i="0" u="none" strike="noStrike" kern="1200" cap="none" spc="0" normalizeH="0" baseline="0" noProof="0" dirty="0">
                <a:ln>
                  <a:noFill/>
                </a:ln>
                <a:solidFill>
                  <a:prstClr val="black"/>
                </a:solidFill>
                <a:effectLst/>
                <a:uLnTx/>
                <a:uFillTx/>
                <a:latin typeface="PMingLiU-ExtB" panose="02020500000000000000" pitchFamily="18" charset="-120"/>
                <a:ea typeface="PMingLiU-ExtB" panose="02020500000000000000" pitchFamily="18" charset="-120"/>
                <a:cs typeface="Times New Roman" panose="02020603050405020304"/>
              </a:rPr>
              <a:t>-styled driver's side mirror. The large oval openings in the front bumper are reminiscent of Ferrari racing models from the 60s, specifically the 156 "shark nose" Formula One car.</a:t>
            </a:r>
          </a:p>
          <a:p>
            <a:pPr marL="0" marR="0" lvl="0" indent="0" algn="just" defTabSz="914400" rtl="0" eaLnBrk="1" fontAlgn="auto" latinLnBrk="0" hangingPunct="1">
              <a:lnSpc>
                <a:spcPct val="12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PMingLiU-ExtB" panose="02020500000000000000" pitchFamily="18" charset="-120"/>
              <a:ea typeface="PMingLiU-ExtB" panose="02020500000000000000" pitchFamily="18" charset="-120"/>
              <a:cs typeface="Times New Roman" panose="02020603050405020304"/>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PMingLiU-ExtB" panose="02020500000000000000" pitchFamily="18" charset="-120"/>
                <a:ea typeface="PMingLiU-ExtB" panose="02020500000000000000" pitchFamily="18" charset="-120"/>
                <a:cs typeface="Times New Roman" panose="02020603050405020304"/>
              </a:rPr>
              <a:t>The F430 features a 4,308 cc (4.3 L) V8 engine of the "Ferrari-Maserati" F136 family. This new power plant was a significant change for Ferrari, as all previous Ferrari V8's were descendants of the Dino racing program of the 1950s. This fifty-year development cycle came to an end with the entirely new engine used in the F430, the architecture of which replaced the Dino-derived V12 in most other Ferrari cars. The engine's output specifications are: 490 PS (360 kW; 483 hp), at 8,500 rpm and 465 </a:t>
            </a:r>
            <a:r>
              <a:rPr kumimoji="0" lang="en-US" sz="1100" b="0" i="0" u="none" strike="noStrike" kern="1200" cap="none" spc="0" normalizeH="0" baseline="0" noProof="0" dirty="0" err="1">
                <a:ln>
                  <a:noFill/>
                </a:ln>
                <a:solidFill>
                  <a:prstClr val="black"/>
                </a:solidFill>
                <a:effectLst/>
                <a:uLnTx/>
                <a:uFillTx/>
                <a:latin typeface="PMingLiU-ExtB" panose="02020500000000000000" pitchFamily="18" charset="-120"/>
                <a:ea typeface="PMingLiU-ExtB" panose="02020500000000000000" pitchFamily="18" charset="-120"/>
                <a:cs typeface="Times New Roman" panose="02020603050405020304"/>
              </a:rPr>
              <a:t>N⋅m</a:t>
            </a:r>
            <a:r>
              <a:rPr kumimoji="0" lang="en-US" sz="1100" b="0" i="0" u="none" strike="noStrike" kern="1200" cap="none" spc="0" normalizeH="0" baseline="0" noProof="0" dirty="0">
                <a:ln>
                  <a:noFill/>
                </a:ln>
                <a:solidFill>
                  <a:prstClr val="black"/>
                </a:solidFill>
                <a:effectLst/>
                <a:uLnTx/>
                <a:uFillTx/>
                <a:latin typeface="PMingLiU-ExtB" panose="02020500000000000000" pitchFamily="18" charset="-120"/>
                <a:ea typeface="PMingLiU-ExtB" panose="02020500000000000000" pitchFamily="18" charset="-120"/>
                <a:cs typeface="Times New Roman" panose="02020603050405020304"/>
              </a:rPr>
              <a:t> (343 </a:t>
            </a:r>
            <a:r>
              <a:rPr kumimoji="0" lang="en-US" sz="1100" b="0" i="0" u="none" strike="noStrike" kern="1200" cap="none" spc="0" normalizeH="0" baseline="0" noProof="0" dirty="0" err="1">
                <a:ln>
                  <a:noFill/>
                </a:ln>
                <a:solidFill>
                  <a:prstClr val="black"/>
                </a:solidFill>
                <a:effectLst/>
                <a:uLnTx/>
                <a:uFillTx/>
                <a:latin typeface="PMingLiU-ExtB" panose="02020500000000000000" pitchFamily="18" charset="-120"/>
                <a:ea typeface="PMingLiU-ExtB" panose="02020500000000000000" pitchFamily="18" charset="-120"/>
                <a:cs typeface="Times New Roman" panose="02020603050405020304"/>
              </a:rPr>
              <a:t>lb⋅ft</a:t>
            </a:r>
            <a:r>
              <a:rPr kumimoji="0" lang="en-US" sz="1100" b="0" i="0" u="none" strike="noStrike" kern="1200" cap="none" spc="0" normalizeH="0" baseline="0" noProof="0" dirty="0">
                <a:ln>
                  <a:noFill/>
                </a:ln>
                <a:solidFill>
                  <a:prstClr val="black"/>
                </a:solidFill>
                <a:effectLst/>
                <a:uLnTx/>
                <a:uFillTx/>
                <a:latin typeface="PMingLiU-ExtB" panose="02020500000000000000" pitchFamily="18" charset="-120"/>
                <a:ea typeface="PMingLiU-ExtB" panose="02020500000000000000" pitchFamily="18" charset="-120"/>
                <a:cs typeface="Times New Roman" panose="02020603050405020304"/>
              </a:rPr>
              <a:t>) of torque at 5,250 rpm, 80% of which is available below 3,500 rpm. Despite a 20% increase in displacement, engine weight grew by only 4 kg (8.8 </a:t>
            </a:r>
            <a:r>
              <a:rPr kumimoji="0" lang="en-US" sz="1100" b="0" i="0" u="none" strike="noStrike" kern="1200" cap="none" spc="0" normalizeH="0" baseline="0" noProof="0" dirty="0" err="1">
                <a:ln>
                  <a:noFill/>
                </a:ln>
                <a:solidFill>
                  <a:prstClr val="black"/>
                </a:solidFill>
                <a:effectLst/>
                <a:uLnTx/>
                <a:uFillTx/>
                <a:latin typeface="PMingLiU-ExtB" panose="02020500000000000000" pitchFamily="18" charset="-120"/>
                <a:ea typeface="PMingLiU-ExtB" panose="02020500000000000000" pitchFamily="18" charset="-120"/>
                <a:cs typeface="Times New Roman" panose="02020603050405020304"/>
              </a:rPr>
              <a:t>lb</a:t>
            </a:r>
            <a:r>
              <a:rPr kumimoji="0" lang="en-US" sz="1100" b="0" i="0" u="none" strike="noStrike" kern="1200" cap="none" spc="0" normalizeH="0" baseline="0" noProof="0" dirty="0">
                <a:ln>
                  <a:noFill/>
                </a:ln>
                <a:solidFill>
                  <a:prstClr val="black"/>
                </a:solidFill>
                <a:effectLst/>
                <a:uLnTx/>
                <a:uFillTx/>
                <a:latin typeface="PMingLiU-ExtB" panose="02020500000000000000" pitchFamily="18" charset="-120"/>
                <a:ea typeface="PMingLiU-ExtB" panose="02020500000000000000" pitchFamily="18" charset="-120"/>
                <a:cs typeface="Times New Roman" panose="02020603050405020304"/>
              </a:rPr>
              <a:t>) along with a decrease in diameter for easier packaging. The connecting rods, pistons and crankshaft were all entirely new, while the 4-valve cylinder head, valves and intake trumpets were directly retained from Formula 1 engines, for ideal volumetric efficiency. The F430 has a top speed in excess of 315 km/h (196 mph) and can accelerate from 0 to 97 km/h (60 mph) in 3.6 seconds, 0.6 seconds quicker than the old model.</a:t>
            </a:r>
          </a:p>
          <a:p>
            <a:pPr marL="0" marR="0" lvl="0" indent="0" algn="just" defTabSz="914400" rtl="0" eaLnBrk="1" fontAlgn="auto" latinLnBrk="0" hangingPunct="1">
              <a:lnSpc>
                <a:spcPct val="12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PMingLiU-ExtB" panose="02020500000000000000" pitchFamily="18" charset="-120"/>
              <a:ea typeface="PMingLiU-ExtB" panose="02020500000000000000" pitchFamily="18" charset="-120"/>
              <a:cs typeface="Times New Roman" panose="02020603050405020304"/>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PMingLiU-ExtB" panose="02020500000000000000" pitchFamily="18" charset="-120"/>
                <a:ea typeface="PMingLiU-ExtB" panose="02020500000000000000" pitchFamily="18" charset="-120"/>
                <a:cs typeface="Times New Roman" panose="02020603050405020304"/>
              </a:rPr>
              <a:t>The brakes on the F430 were developed in close cooperation with Brembo and Bosch, resulting in a new cast-iron alloy for the discs. The new alloy includes molybdenum which has a better heat dissipation performance. The F430 was also available with the optional Carbon </a:t>
            </a:r>
            <a:r>
              <a:rPr kumimoji="0" lang="en-US" sz="1100" b="0" i="0" u="none" strike="noStrike" kern="1200" cap="none" spc="0" normalizeH="0" baseline="0" noProof="0" dirty="0" err="1">
                <a:ln>
                  <a:noFill/>
                </a:ln>
                <a:solidFill>
                  <a:prstClr val="black"/>
                </a:solidFill>
                <a:effectLst/>
                <a:uLnTx/>
                <a:uFillTx/>
                <a:latin typeface="PMingLiU-ExtB" panose="02020500000000000000" pitchFamily="18" charset="-120"/>
                <a:ea typeface="PMingLiU-ExtB" panose="02020500000000000000" pitchFamily="18" charset="-120"/>
                <a:cs typeface="Times New Roman" panose="02020603050405020304"/>
              </a:rPr>
              <a:t>fibre</a:t>
            </a:r>
            <a:r>
              <a:rPr kumimoji="0" lang="en-US" sz="1100" b="0" i="0" u="none" strike="noStrike" kern="1200" cap="none" spc="0" normalizeH="0" baseline="0" noProof="0" dirty="0">
                <a:ln>
                  <a:noFill/>
                </a:ln>
                <a:solidFill>
                  <a:prstClr val="black"/>
                </a:solidFill>
                <a:effectLst/>
                <a:uLnTx/>
                <a:uFillTx/>
                <a:latin typeface="PMingLiU-ExtB" panose="02020500000000000000" pitchFamily="18" charset="-120"/>
                <a:ea typeface="PMingLiU-ExtB" panose="02020500000000000000" pitchFamily="18" charset="-120"/>
                <a:cs typeface="Times New Roman" panose="02020603050405020304"/>
              </a:rPr>
              <a:t>-reinforced Silicon Carbide (C/</a:t>
            </a:r>
            <a:r>
              <a:rPr kumimoji="0" lang="en-US" sz="1100" b="0" i="0" u="none" strike="noStrike" kern="1200" cap="none" spc="0" normalizeH="0" baseline="0" noProof="0" dirty="0" err="1">
                <a:ln>
                  <a:noFill/>
                </a:ln>
                <a:solidFill>
                  <a:prstClr val="black"/>
                </a:solidFill>
                <a:effectLst/>
                <a:uLnTx/>
                <a:uFillTx/>
                <a:latin typeface="PMingLiU-ExtB" panose="02020500000000000000" pitchFamily="18" charset="-120"/>
                <a:ea typeface="PMingLiU-ExtB" panose="02020500000000000000" pitchFamily="18" charset="-120"/>
                <a:cs typeface="Times New Roman" panose="02020603050405020304"/>
              </a:rPr>
              <a:t>SiC</a:t>
            </a:r>
            <a:r>
              <a:rPr kumimoji="0" lang="en-US" sz="1100" b="0" i="0" u="none" strike="noStrike" kern="1200" cap="none" spc="0" normalizeH="0" baseline="0" noProof="0" dirty="0">
                <a:ln>
                  <a:noFill/>
                </a:ln>
                <a:solidFill>
                  <a:prstClr val="black"/>
                </a:solidFill>
                <a:effectLst/>
                <a:uLnTx/>
                <a:uFillTx/>
                <a:latin typeface="PMingLiU-ExtB" panose="02020500000000000000" pitchFamily="18" charset="-120"/>
                <a:ea typeface="PMingLiU-ExtB" panose="02020500000000000000" pitchFamily="18" charset="-120"/>
                <a:cs typeface="Times New Roman" panose="02020603050405020304"/>
              </a:rPr>
              <a:t>) ceramic composite brake package. Ferrari claimed the carbon ceramic brakes will not fade even after 300-360 laps at their test track.</a:t>
            </a:r>
          </a:p>
          <a:p>
            <a:pPr marL="0" marR="0" lvl="0" indent="0" algn="just" defTabSz="914400" rtl="0" eaLnBrk="1" fontAlgn="auto" latinLnBrk="0" hangingPunct="1">
              <a:lnSpc>
                <a:spcPct val="12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PMingLiU-ExtB" panose="02020500000000000000" pitchFamily="18" charset="-120"/>
              <a:ea typeface="PMingLiU-ExtB" panose="02020500000000000000" pitchFamily="18" charset="-120"/>
              <a:cs typeface="Times New Roman" panose="02020603050405020304"/>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PMingLiU-ExtB" panose="02020500000000000000" pitchFamily="18" charset="-120"/>
                <a:ea typeface="PMingLiU-ExtB" panose="02020500000000000000" pitchFamily="18" charset="-120"/>
                <a:cs typeface="Times New Roman" panose="02020603050405020304"/>
              </a:rPr>
              <a:t>The F430 featured the E-Diff, a computer-controlled limited slip active differential which can vary the distribution of torque based on inputs such as steering angle and lateral acceleration.</a:t>
            </a:r>
          </a:p>
          <a:p>
            <a:pPr marL="0" marR="0" lvl="0" indent="0" algn="just" defTabSz="914400" rtl="0" eaLnBrk="1" fontAlgn="auto" latinLnBrk="0" hangingPunct="1">
              <a:lnSpc>
                <a:spcPct val="12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PMingLiU-ExtB" panose="02020500000000000000" pitchFamily="18" charset="-120"/>
              <a:ea typeface="PMingLiU-ExtB" panose="02020500000000000000" pitchFamily="18" charset="-120"/>
              <a:cs typeface="Times New Roman" panose="02020603050405020304"/>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PMingLiU-ExtB" panose="02020500000000000000" pitchFamily="18" charset="-120"/>
                <a:ea typeface="PMingLiU-ExtB" panose="02020500000000000000" pitchFamily="18" charset="-120"/>
                <a:cs typeface="Times New Roman" panose="02020603050405020304"/>
              </a:rPr>
              <a:t>Other notable features include the first application of Ferrari's </a:t>
            </a:r>
            <a:r>
              <a:rPr kumimoji="0" lang="en-US" sz="1100" b="0" i="0" u="none" strike="noStrike" kern="1200" cap="none" spc="0" normalizeH="0" baseline="0" noProof="0" dirty="0" err="1">
                <a:ln>
                  <a:noFill/>
                </a:ln>
                <a:solidFill>
                  <a:prstClr val="black"/>
                </a:solidFill>
                <a:effectLst/>
                <a:uLnTx/>
                <a:uFillTx/>
                <a:latin typeface="PMingLiU-ExtB" panose="02020500000000000000" pitchFamily="18" charset="-120"/>
                <a:ea typeface="PMingLiU-ExtB" panose="02020500000000000000" pitchFamily="18" charset="-120"/>
                <a:cs typeface="Times New Roman" panose="02020603050405020304"/>
              </a:rPr>
              <a:t>manettino</a:t>
            </a:r>
            <a:r>
              <a:rPr kumimoji="0" lang="en-US" sz="1100" b="0" i="0" u="none" strike="noStrike" kern="1200" cap="none" spc="0" normalizeH="0" baseline="0" noProof="0" dirty="0">
                <a:ln>
                  <a:noFill/>
                </a:ln>
                <a:solidFill>
                  <a:prstClr val="black"/>
                </a:solidFill>
                <a:effectLst/>
                <a:uLnTx/>
                <a:uFillTx/>
                <a:latin typeface="PMingLiU-ExtB" panose="02020500000000000000" pitchFamily="18" charset="-120"/>
                <a:ea typeface="PMingLiU-ExtB" panose="02020500000000000000" pitchFamily="18" charset="-120"/>
                <a:cs typeface="Times New Roman" panose="02020603050405020304"/>
              </a:rPr>
              <a:t> steering wheel-mounted control knob. Drivers can select from five different settings which modify the vehicle's ESC system, "Skyhook" electronic suspension, transmission behavior, throttle response, and E-Diff. The feature is similar to Land Rover's "Terrain Response" system.</a:t>
            </a:r>
          </a:p>
          <a:p>
            <a:pPr marL="0" marR="0" lvl="0" indent="0" algn="just" defTabSz="914400" rtl="0" eaLnBrk="1" fontAlgn="auto" latinLnBrk="0" hangingPunct="1">
              <a:lnSpc>
                <a:spcPct val="12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PMingLiU-ExtB" panose="02020500000000000000" pitchFamily="18" charset="-120"/>
              <a:ea typeface="PMingLiU-ExtB" panose="02020500000000000000" pitchFamily="18" charset="-120"/>
              <a:cs typeface="Times New Roman" panose="02020603050405020304"/>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PMingLiU-ExtB" panose="02020500000000000000" pitchFamily="18" charset="-120"/>
                <a:ea typeface="PMingLiU-ExtB" panose="02020500000000000000" pitchFamily="18" charset="-120"/>
                <a:cs typeface="Times New Roman" panose="02020603050405020304"/>
              </a:rPr>
              <a:t>The Ferrari F430 was available with exclusive Goodyear Eagle F1 GSD3 EMT tires, which have a V-shaped tread design, run-flat capability, and </a:t>
            </a:r>
            <a:r>
              <a:rPr kumimoji="0" lang="en-US" sz="1100" b="0" i="0" u="none" strike="noStrike" kern="1200" cap="none" spc="0" normalizeH="0" baseline="0" noProof="0" dirty="0" err="1">
                <a:ln>
                  <a:noFill/>
                </a:ln>
                <a:solidFill>
                  <a:prstClr val="black"/>
                </a:solidFill>
                <a:effectLst/>
                <a:uLnTx/>
                <a:uFillTx/>
                <a:latin typeface="PMingLiU-ExtB" panose="02020500000000000000" pitchFamily="18" charset="-120"/>
                <a:ea typeface="PMingLiU-ExtB" panose="02020500000000000000" pitchFamily="18" charset="-120"/>
                <a:cs typeface="Times New Roman" panose="02020603050405020304"/>
              </a:rPr>
              <a:t>OneTRED</a:t>
            </a:r>
            <a:r>
              <a:rPr kumimoji="0" lang="en-US" sz="1100" b="0" i="0" u="none" strike="noStrike" kern="1200" cap="none" spc="0" normalizeH="0" baseline="0" noProof="0" dirty="0">
                <a:ln>
                  <a:noFill/>
                </a:ln>
                <a:solidFill>
                  <a:prstClr val="black"/>
                </a:solidFill>
                <a:effectLst/>
                <a:uLnTx/>
                <a:uFillTx/>
                <a:latin typeface="PMingLiU-ExtB" panose="02020500000000000000" pitchFamily="18" charset="-120"/>
                <a:ea typeface="PMingLiU-ExtB" panose="02020500000000000000" pitchFamily="18" charset="-120"/>
                <a:cs typeface="Times New Roman" panose="02020603050405020304"/>
              </a:rPr>
              <a:t> technology. In the US, the company requested an exemption from the airbag design requirements, which was eventually granted, allowing the car to continue to be sold in the US.</a:t>
            </a:r>
            <a:endParaRPr kumimoji="0" lang="es-ES" sz="1100" b="0" i="0" u="none" strike="noStrike" kern="1200" cap="none" spc="0" normalizeH="0" baseline="0" noProof="0" dirty="0">
              <a:ln>
                <a:noFill/>
              </a:ln>
              <a:solidFill>
                <a:prstClr val="black"/>
              </a:solidFill>
              <a:effectLst/>
              <a:uLnTx/>
              <a:uFillTx/>
              <a:latin typeface="PMingLiU-ExtB" panose="02020500000000000000" pitchFamily="18" charset="-120"/>
              <a:ea typeface="PMingLiU-ExtB" panose="02020500000000000000" pitchFamily="18" charset="-120"/>
              <a:cs typeface="Times New Roman" panose="02020603050405020304"/>
            </a:endParaRPr>
          </a:p>
        </p:txBody>
      </p:sp>
    </p:spTree>
    <p:extLst>
      <p:ext uri="{BB962C8B-B14F-4D97-AF65-F5344CB8AC3E}">
        <p14:creationId xmlns:p14="http://schemas.microsoft.com/office/powerpoint/2010/main" val="3434871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errari F430 Scuderia Wallpapers Hd | Background Wallpaper Gallery">
            <a:extLst>
              <a:ext uri="{FF2B5EF4-FFF2-40B4-BE49-F238E27FC236}">
                <a16:creationId xmlns:a16="http://schemas.microsoft.com/office/drawing/2014/main" id="{CDFBA526-A6D6-41D0-AB80-29759AED4E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 r="8" b="6071"/>
          <a:stretch/>
        </p:blipFill>
        <p:spPr bwMode="auto">
          <a:xfrm flipH="1">
            <a:off x="631" y="5544625"/>
            <a:ext cx="7560000" cy="4536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0631" y="720000"/>
            <a:ext cx="6480000" cy="4329775"/>
          </a:xfrm>
          <a:prstGeom prst="rect">
            <a:avLst/>
          </a:prstGeom>
          <a:noFill/>
        </p:spPr>
        <p:txBody>
          <a:bodyPr wrap="square" rtlCol="0">
            <a:spAutoFit/>
          </a:bodyPr>
          <a:lstStyle/>
          <a:p>
            <a:pPr lvl="0">
              <a:lnSpc>
                <a:spcPct val="120000"/>
              </a:lnSpc>
              <a:spcAft>
                <a:spcPts val="200"/>
              </a:spcAft>
            </a:pPr>
            <a:r>
              <a:rPr lang="en-GB" sz="2000" dirty="0">
                <a:latin typeface="PMingLiU-ExtB" panose="02020500000000000000" pitchFamily="18" charset="-120"/>
                <a:ea typeface="PMingLiU-ExtB" panose="02020500000000000000" pitchFamily="18" charset="-120"/>
              </a:rPr>
              <a:t>The Scuderia</a:t>
            </a:r>
          </a:p>
          <a:p>
            <a:pPr lvl="0">
              <a:lnSpc>
                <a:spcPct val="120000"/>
              </a:lnSpc>
            </a:pPr>
            <a:r>
              <a:rPr lang="en-GB" sz="1100" spc="150" dirty="0">
                <a:solidFill>
                  <a:schemeClr val="tx1">
                    <a:lumMod val="75000"/>
                    <a:lumOff val="25000"/>
                  </a:schemeClr>
                </a:solidFill>
                <a:latin typeface="HP Simplified Light" panose="020B0404020204020204" pitchFamily="34" charset="0"/>
                <a:ea typeface="PMingLiU-ExtB" panose="02020500000000000000" pitchFamily="18" charset="-120"/>
                <a:cs typeface="Segoe UI Light" panose="020B0502040204020203" pitchFamily="34" charset="0"/>
              </a:rPr>
              <a:t>SUCCESSOR OF 360 CHALLENGE STRADALE</a:t>
            </a:r>
          </a:p>
          <a:p>
            <a:pPr algn="just">
              <a:lnSpc>
                <a:spcPct val="120000"/>
              </a:lnSpc>
            </a:pPr>
            <a:r>
              <a:rPr lang="en-MY" sz="1100" dirty="0">
                <a:latin typeface="PMingLiU-ExtB" panose="02020500000000000000" pitchFamily="18" charset="-120"/>
                <a:ea typeface="PMingLiU-ExtB" panose="02020500000000000000" pitchFamily="18" charset="-120"/>
                <a:cs typeface="Times New Roman" panose="02020603050405020304"/>
              </a:rPr>
              <a:t> </a:t>
            </a:r>
            <a:endParaRPr lang="en-GB" sz="1100" dirty="0">
              <a:latin typeface="PMingLiU-ExtB" panose="02020500000000000000" pitchFamily="18" charset="-120"/>
              <a:ea typeface="PMingLiU-ExtB" panose="02020500000000000000" pitchFamily="18" charset="-120"/>
              <a:cs typeface="Times New Roman" panose="02020603050405020304"/>
            </a:endParaRPr>
          </a:p>
          <a:p>
            <a:pPr algn="just">
              <a:lnSpc>
                <a:spcPct val="120000"/>
              </a:lnSpc>
            </a:pPr>
            <a:endParaRPr lang="en-GB" sz="1100" dirty="0">
              <a:latin typeface="PMingLiU-ExtB" panose="02020500000000000000" pitchFamily="18" charset="-120"/>
              <a:ea typeface="PMingLiU-ExtB" panose="02020500000000000000" pitchFamily="18" charset="-120"/>
              <a:cs typeface="Times New Roman" panose="02020603050405020304"/>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PMingLiU-ExtB" panose="02020500000000000000" pitchFamily="18" charset="-120"/>
                <a:ea typeface="PMingLiU-ExtB" panose="02020500000000000000" pitchFamily="18" charset="-120"/>
                <a:cs typeface="Times New Roman" panose="02020603050405020304"/>
              </a:rPr>
              <a:t>Serving as the successor to the 360 Challenge </a:t>
            </a:r>
            <a:r>
              <a:rPr kumimoji="0" lang="en-US" sz="1100" b="0" i="0" u="none" strike="noStrike" kern="1200" cap="none" spc="0" normalizeH="0" baseline="0" noProof="0" dirty="0" err="1">
                <a:ln>
                  <a:noFill/>
                </a:ln>
                <a:solidFill>
                  <a:prstClr val="black"/>
                </a:solidFill>
                <a:effectLst/>
                <a:uLnTx/>
                <a:uFillTx/>
                <a:latin typeface="PMingLiU-ExtB" panose="02020500000000000000" pitchFamily="18" charset="-120"/>
                <a:ea typeface="PMingLiU-ExtB" panose="02020500000000000000" pitchFamily="18" charset="-120"/>
                <a:cs typeface="Times New Roman" panose="02020603050405020304"/>
              </a:rPr>
              <a:t>Stradale</a:t>
            </a:r>
            <a:r>
              <a:rPr kumimoji="0" lang="en-US" sz="1100" b="0" i="0" u="none" strike="noStrike" kern="1200" cap="none" spc="0" normalizeH="0" baseline="0" noProof="0" dirty="0">
                <a:ln>
                  <a:noFill/>
                </a:ln>
                <a:solidFill>
                  <a:prstClr val="black"/>
                </a:solidFill>
                <a:effectLst/>
                <a:uLnTx/>
                <a:uFillTx/>
                <a:latin typeface="PMingLiU-ExtB" panose="02020500000000000000" pitchFamily="18" charset="-120"/>
                <a:ea typeface="PMingLiU-ExtB" panose="02020500000000000000" pitchFamily="18" charset="-120"/>
                <a:cs typeface="Times New Roman" panose="02020603050405020304"/>
              </a:rPr>
              <a:t>, the 430 Scuderia (</a:t>
            </a:r>
            <a:r>
              <a:rPr kumimoji="0" lang="en-US" sz="1100" b="0" i="0" u="none" strike="noStrike" kern="1200" cap="none" spc="0" normalizeH="0" baseline="0" noProof="0" dirty="0" err="1">
                <a:ln>
                  <a:noFill/>
                </a:ln>
                <a:solidFill>
                  <a:prstClr val="black"/>
                </a:solidFill>
                <a:effectLst/>
                <a:uLnTx/>
                <a:uFillTx/>
                <a:latin typeface="PMingLiU-ExtB" panose="02020500000000000000" pitchFamily="18" charset="-120"/>
                <a:ea typeface="PMingLiU-ExtB" panose="02020500000000000000" pitchFamily="18" charset="-120"/>
                <a:cs typeface="Times New Roman" panose="02020603050405020304"/>
              </a:rPr>
              <a:t>scuderia</a:t>
            </a:r>
            <a:r>
              <a:rPr kumimoji="0" lang="en-US" sz="1100" b="0" i="0" u="none" strike="noStrike" kern="1200" cap="none" spc="0" normalizeH="0" baseline="0" noProof="0" dirty="0">
                <a:ln>
                  <a:noFill/>
                </a:ln>
                <a:solidFill>
                  <a:prstClr val="black"/>
                </a:solidFill>
                <a:effectLst/>
                <a:uLnTx/>
                <a:uFillTx/>
                <a:latin typeface="PMingLiU-ExtB" panose="02020500000000000000" pitchFamily="18" charset="-120"/>
                <a:ea typeface="PMingLiU-ExtB" panose="02020500000000000000" pitchFamily="18" charset="-120"/>
                <a:cs typeface="Times New Roman" panose="02020603050405020304"/>
              </a:rPr>
              <a:t> meaning "stable", but also used in the context of motor racing teams, including Ferrari's own) was unveiled by Michael Schumacher at the 2007 Frankfurt Auto Show. Aimed to compete with cars like the Porsche 911 GT3 RS and the Lamborghini Gallardo </a:t>
            </a:r>
            <a:r>
              <a:rPr kumimoji="0" lang="en-US" sz="1100" b="0" i="0" u="none" strike="noStrike" kern="1200" cap="none" spc="0" normalizeH="0" baseline="0" noProof="0" dirty="0" err="1">
                <a:ln>
                  <a:noFill/>
                </a:ln>
                <a:solidFill>
                  <a:prstClr val="black"/>
                </a:solidFill>
                <a:effectLst/>
                <a:uLnTx/>
                <a:uFillTx/>
                <a:latin typeface="PMingLiU-ExtB" panose="02020500000000000000" pitchFamily="18" charset="-120"/>
                <a:ea typeface="PMingLiU-ExtB" panose="02020500000000000000" pitchFamily="18" charset="-120"/>
                <a:cs typeface="Times New Roman" panose="02020603050405020304"/>
              </a:rPr>
              <a:t>Superleggera</a:t>
            </a:r>
            <a:r>
              <a:rPr kumimoji="0" lang="en-US" sz="1100" b="0" i="0" u="none" strike="noStrike" kern="1200" cap="none" spc="0" normalizeH="0" baseline="0" noProof="0" dirty="0">
                <a:ln>
                  <a:noFill/>
                </a:ln>
                <a:solidFill>
                  <a:prstClr val="black"/>
                </a:solidFill>
                <a:effectLst/>
                <a:uLnTx/>
                <a:uFillTx/>
                <a:latin typeface="PMingLiU-ExtB" panose="02020500000000000000" pitchFamily="18" charset="-120"/>
                <a:ea typeface="PMingLiU-ExtB" panose="02020500000000000000" pitchFamily="18" charset="-120"/>
                <a:cs typeface="Times New Roman" panose="02020603050405020304"/>
              </a:rPr>
              <a:t> (</a:t>
            </a:r>
            <a:r>
              <a:rPr kumimoji="0" lang="en-US" sz="1100" b="0" i="0" u="none" strike="noStrike" kern="1200" cap="none" spc="0" normalizeH="0" baseline="0" noProof="0" dirty="0" err="1">
                <a:ln>
                  <a:noFill/>
                </a:ln>
                <a:solidFill>
                  <a:prstClr val="black"/>
                </a:solidFill>
                <a:effectLst/>
                <a:uLnTx/>
                <a:uFillTx/>
                <a:latin typeface="PMingLiU-ExtB" panose="02020500000000000000" pitchFamily="18" charset="-120"/>
                <a:ea typeface="PMingLiU-ExtB" panose="02020500000000000000" pitchFamily="18" charset="-120"/>
                <a:cs typeface="Times New Roman" panose="02020603050405020304"/>
              </a:rPr>
              <a:t>superleggera</a:t>
            </a:r>
            <a:r>
              <a:rPr kumimoji="0" lang="en-US" sz="1100" b="0" i="0" u="none" strike="noStrike" kern="1200" cap="none" spc="0" normalizeH="0" baseline="0" noProof="0" dirty="0">
                <a:ln>
                  <a:noFill/>
                </a:ln>
                <a:solidFill>
                  <a:prstClr val="black"/>
                </a:solidFill>
                <a:effectLst/>
                <a:uLnTx/>
                <a:uFillTx/>
                <a:latin typeface="PMingLiU-ExtB" panose="02020500000000000000" pitchFamily="18" charset="-120"/>
                <a:ea typeface="PMingLiU-ExtB" panose="02020500000000000000" pitchFamily="18" charset="-120"/>
                <a:cs typeface="Times New Roman" panose="02020603050405020304"/>
              </a:rPr>
              <a:t> meaning super light weight), it is lighter (by 100 kg (220 </a:t>
            </a:r>
            <a:r>
              <a:rPr kumimoji="0" lang="en-US" sz="1100" b="0" i="0" u="none" strike="noStrike" kern="1200" cap="none" spc="0" normalizeH="0" baseline="0" noProof="0" dirty="0" err="1">
                <a:ln>
                  <a:noFill/>
                </a:ln>
                <a:solidFill>
                  <a:prstClr val="black"/>
                </a:solidFill>
                <a:effectLst/>
                <a:uLnTx/>
                <a:uFillTx/>
                <a:latin typeface="PMingLiU-ExtB" panose="02020500000000000000" pitchFamily="18" charset="-120"/>
                <a:ea typeface="PMingLiU-ExtB" panose="02020500000000000000" pitchFamily="18" charset="-120"/>
                <a:cs typeface="Times New Roman" panose="02020603050405020304"/>
              </a:rPr>
              <a:t>lb</a:t>
            </a:r>
            <a:r>
              <a:rPr kumimoji="0" lang="en-US" sz="1100" b="0" i="0" u="none" strike="noStrike" kern="1200" cap="none" spc="0" normalizeH="0" baseline="0" noProof="0" dirty="0">
                <a:ln>
                  <a:noFill/>
                </a:ln>
                <a:solidFill>
                  <a:prstClr val="black"/>
                </a:solidFill>
                <a:effectLst/>
                <a:uLnTx/>
                <a:uFillTx/>
                <a:latin typeface="PMingLiU-ExtB" panose="02020500000000000000" pitchFamily="18" charset="-120"/>
                <a:ea typeface="PMingLiU-ExtB" panose="02020500000000000000" pitchFamily="18" charset="-120"/>
                <a:cs typeface="Times New Roman" panose="02020603050405020304"/>
              </a:rPr>
              <a:t>)) and more powerful (510 PS (375 kW; 503 hp) at 8,500 rpm and 471 </a:t>
            </a:r>
            <a:r>
              <a:rPr kumimoji="0" lang="en-US" sz="1100" b="0" i="0" u="none" strike="noStrike" kern="1200" cap="none" spc="0" normalizeH="0" baseline="0" noProof="0" dirty="0" err="1">
                <a:ln>
                  <a:noFill/>
                </a:ln>
                <a:solidFill>
                  <a:prstClr val="black"/>
                </a:solidFill>
                <a:effectLst/>
                <a:uLnTx/>
                <a:uFillTx/>
                <a:latin typeface="PMingLiU-ExtB" panose="02020500000000000000" pitchFamily="18" charset="-120"/>
                <a:ea typeface="PMingLiU-ExtB" panose="02020500000000000000" pitchFamily="18" charset="-120"/>
                <a:cs typeface="Times New Roman" panose="02020603050405020304"/>
              </a:rPr>
              <a:t>N⋅m</a:t>
            </a:r>
            <a:r>
              <a:rPr kumimoji="0" lang="en-US" sz="1100" b="0" i="0" u="none" strike="noStrike" kern="1200" cap="none" spc="0" normalizeH="0" baseline="0" noProof="0" dirty="0">
                <a:ln>
                  <a:noFill/>
                </a:ln>
                <a:solidFill>
                  <a:prstClr val="black"/>
                </a:solidFill>
                <a:effectLst/>
                <a:uLnTx/>
                <a:uFillTx/>
                <a:latin typeface="PMingLiU-ExtB" panose="02020500000000000000" pitchFamily="18" charset="-120"/>
                <a:ea typeface="PMingLiU-ExtB" panose="02020500000000000000" pitchFamily="18" charset="-120"/>
                <a:cs typeface="Times New Roman" panose="02020603050405020304"/>
              </a:rPr>
              <a:t> (347 </a:t>
            </a:r>
            <a:r>
              <a:rPr kumimoji="0" lang="en-US" sz="1100" b="0" i="0" u="none" strike="noStrike" kern="1200" cap="none" spc="0" normalizeH="0" baseline="0" noProof="0" dirty="0" err="1">
                <a:ln>
                  <a:noFill/>
                </a:ln>
                <a:solidFill>
                  <a:prstClr val="black"/>
                </a:solidFill>
                <a:effectLst/>
                <a:uLnTx/>
                <a:uFillTx/>
                <a:latin typeface="PMingLiU-ExtB" panose="02020500000000000000" pitchFamily="18" charset="-120"/>
                <a:ea typeface="PMingLiU-ExtB" panose="02020500000000000000" pitchFamily="18" charset="-120"/>
                <a:cs typeface="Times New Roman" panose="02020603050405020304"/>
              </a:rPr>
              <a:t>lb⋅ft</a:t>
            </a:r>
            <a:r>
              <a:rPr kumimoji="0" lang="en-US" sz="1100" b="0" i="0" u="none" strike="noStrike" kern="1200" cap="none" spc="0" normalizeH="0" baseline="0" noProof="0" dirty="0">
                <a:ln>
                  <a:noFill/>
                </a:ln>
                <a:solidFill>
                  <a:prstClr val="black"/>
                </a:solidFill>
                <a:effectLst/>
                <a:uLnTx/>
                <a:uFillTx/>
                <a:latin typeface="PMingLiU-ExtB" panose="02020500000000000000" pitchFamily="18" charset="-120"/>
                <a:ea typeface="PMingLiU-ExtB" panose="02020500000000000000" pitchFamily="18" charset="-120"/>
                <a:cs typeface="Times New Roman" panose="02020603050405020304"/>
              </a:rPr>
              <a:t>) of torque at 5,250 rpm) than the standard F430. </a:t>
            </a:r>
          </a:p>
          <a:p>
            <a:pPr marL="0" marR="0" lvl="0" indent="0" algn="just" defTabSz="914400" rtl="0" eaLnBrk="1" fontAlgn="auto" latinLnBrk="0" hangingPunct="1">
              <a:lnSpc>
                <a:spcPct val="120000"/>
              </a:lnSpc>
              <a:spcBef>
                <a:spcPts val="0"/>
              </a:spcBef>
              <a:spcAft>
                <a:spcPts val="0"/>
              </a:spcAft>
              <a:buClrTx/>
              <a:buSzTx/>
              <a:buFontTx/>
              <a:buNone/>
              <a:tabLst/>
              <a:defRPr/>
            </a:pPr>
            <a:endParaRPr lang="en-US" sz="1100" dirty="0">
              <a:solidFill>
                <a:prstClr val="black"/>
              </a:solidFill>
              <a:latin typeface="PMingLiU-ExtB" panose="02020500000000000000" pitchFamily="18" charset="-120"/>
              <a:ea typeface="PMingLiU-ExtB" panose="02020500000000000000" pitchFamily="18" charset="-120"/>
              <a:cs typeface="Times New Roman" panose="02020603050405020304"/>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PMingLiU-ExtB" panose="02020500000000000000" pitchFamily="18" charset="-120"/>
                <a:ea typeface="PMingLiU-ExtB" panose="02020500000000000000" pitchFamily="18" charset="-120"/>
                <a:cs typeface="Times New Roman" panose="02020603050405020304"/>
              </a:rPr>
              <a:t>Increased power comes from a revised intake, exhaust, and an ion-sensing knock-detection system that allows for a higher compression ratio in the engine. Thus the weight-to-power ratio is reduced from 2.96 kg/hp to 2.5 kg/hp. In addition to the weight saving measures, the Scuderia's single-clutch automated manual gained improved "Superfast" software, known as "Superfast2", for faster 60 millisecond shift times. A new traction control system combined the F1-Trac traction from the 599 GTB and stability control with the E-Diff electronic differential. The Ferrari 430 Scuderia accelerates from 0-100 km/h (62 mph) in 3.6 seconds, with a top speed of 319 km/h (198 mph).</a:t>
            </a:r>
          </a:p>
          <a:p>
            <a:pPr marL="0" marR="0" lvl="0" indent="0" algn="just" defTabSz="914400" rtl="0" eaLnBrk="1" fontAlgn="auto" latinLnBrk="0" hangingPunct="1">
              <a:lnSpc>
                <a:spcPct val="12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PMingLiU-ExtB" panose="02020500000000000000" pitchFamily="18" charset="-120"/>
              <a:ea typeface="PMingLiU-ExtB" panose="02020500000000000000" pitchFamily="18" charset="-120"/>
              <a:cs typeface="Times New Roman" panose="02020603050405020304"/>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PMingLiU-ExtB" panose="02020500000000000000" pitchFamily="18" charset="-120"/>
                <a:ea typeface="PMingLiU-ExtB" panose="02020500000000000000" pitchFamily="18" charset="-120"/>
                <a:cs typeface="Times New Roman" panose="02020603050405020304"/>
              </a:rPr>
              <a:t>Although the 430 Scuderia was not available with a manual transmission, a Texas-based tuning company converted a 430 Scuderia to a manual transmission using factory parts from Ferrari thus making it the only example in the world to have a manual transmission.</a:t>
            </a:r>
          </a:p>
        </p:txBody>
      </p:sp>
    </p:spTree>
    <p:extLst>
      <p:ext uri="{BB962C8B-B14F-4D97-AF65-F5344CB8AC3E}">
        <p14:creationId xmlns:p14="http://schemas.microsoft.com/office/powerpoint/2010/main" val="1467213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errari 430 Scuderia (2007) - Ferrari.com">
            <a:extLst>
              <a:ext uri="{FF2B5EF4-FFF2-40B4-BE49-F238E27FC236}">
                <a16:creationId xmlns:a16="http://schemas.microsoft.com/office/drawing/2014/main" id="{7AC6138B-C12A-4F2A-9D51-1D1F2DD81B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154" b="20154"/>
          <a:stretch/>
        </p:blipFill>
        <p:spPr bwMode="auto">
          <a:xfrm>
            <a:off x="720631" y="720000"/>
            <a:ext cx="6120000" cy="36720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Ferrari F430 Scuderia Wallpaper Galore – 73 High Res Images! | Carscoops">
            <a:extLst>
              <a:ext uri="{FF2B5EF4-FFF2-40B4-BE49-F238E27FC236}">
                <a16:creationId xmlns:a16="http://schemas.microsoft.com/office/drawing/2014/main" id="{6F6AF742-3FD7-48A4-9828-CED4CD27EE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69" t="416" r="1091" b="11483"/>
          <a:stretch/>
        </p:blipFill>
        <p:spPr bwMode="auto">
          <a:xfrm>
            <a:off x="720631" y="5328344"/>
            <a:ext cx="6120000" cy="3672000"/>
          </a:xfrm>
          <a:prstGeom prst="rect">
            <a:avLst/>
          </a:prstGeom>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F53319C-5A28-4183-9FF4-065BEE990ABB}"/>
              </a:ext>
            </a:extLst>
          </p:cNvPr>
          <p:cNvSpPr txBox="1"/>
          <p:nvPr/>
        </p:nvSpPr>
        <p:spPr>
          <a:xfrm>
            <a:off x="720631" y="4392000"/>
            <a:ext cx="5940320" cy="246221"/>
          </a:xfrm>
          <a:prstGeom prst="rect">
            <a:avLst/>
          </a:prstGeom>
          <a:noFill/>
        </p:spPr>
        <p:txBody>
          <a:bodyPr wrap="square" rtlCol="0">
            <a:spAutoFit/>
          </a:bodyPr>
          <a:lstStyle/>
          <a:p>
            <a:r>
              <a:rPr lang="es-ES" sz="1000" i="1" dirty="0">
                <a:solidFill>
                  <a:prstClr val="black"/>
                </a:solidFill>
                <a:latin typeface="Segoe UI Semilight" panose="020B0402040204020203" pitchFamily="34" charset="0"/>
                <a:cs typeface="Segoe UI Semilight" panose="020B0402040204020203" pitchFamily="34" charset="0"/>
              </a:rPr>
              <a:t>Ferrari </a:t>
            </a:r>
            <a:r>
              <a:rPr lang="es-ES" sz="1000" i="1" dirty="0" err="1">
                <a:solidFill>
                  <a:prstClr val="black"/>
                </a:solidFill>
                <a:latin typeface="Segoe UI Semilight" panose="020B0402040204020203" pitchFamily="34" charset="0"/>
                <a:cs typeface="Segoe UI Semilight" panose="020B0402040204020203" pitchFamily="34" charset="0"/>
              </a:rPr>
              <a:t>produced</a:t>
            </a:r>
            <a:r>
              <a:rPr lang="es-ES" sz="1000" i="1" dirty="0">
                <a:solidFill>
                  <a:prstClr val="black"/>
                </a:solidFill>
                <a:latin typeface="Segoe UI Semilight" panose="020B0402040204020203" pitchFamily="34" charset="0"/>
                <a:cs typeface="Segoe UI Semilight" panose="020B0402040204020203" pitchFamily="34" charset="0"/>
              </a:rPr>
              <a:t> </a:t>
            </a:r>
            <a:r>
              <a:rPr lang="es-ES" sz="1000" i="1" dirty="0" err="1">
                <a:solidFill>
                  <a:prstClr val="black"/>
                </a:solidFill>
                <a:latin typeface="Segoe UI Semilight" panose="020B0402040204020203" pitchFamily="34" charset="0"/>
                <a:cs typeface="Segoe UI Semilight" panose="020B0402040204020203" pitchFamily="34" charset="0"/>
              </a:rPr>
              <a:t>only</a:t>
            </a:r>
            <a:r>
              <a:rPr lang="es-ES" sz="1000" i="1" dirty="0">
                <a:solidFill>
                  <a:prstClr val="black"/>
                </a:solidFill>
                <a:latin typeface="Segoe UI Semilight" panose="020B0402040204020203" pitchFamily="34" charset="0"/>
                <a:cs typeface="Segoe UI Semilight" panose="020B0402040204020203" pitchFamily="34" charset="0"/>
              </a:rPr>
              <a:t> 2,000 F430 </a:t>
            </a:r>
            <a:r>
              <a:rPr lang="es-ES" sz="1000" i="1" dirty="0" err="1">
                <a:solidFill>
                  <a:prstClr val="black"/>
                </a:solidFill>
                <a:latin typeface="Segoe UI Semilight" panose="020B0402040204020203" pitchFamily="34" charset="0"/>
                <a:cs typeface="Segoe UI Semilight" panose="020B0402040204020203" pitchFamily="34" charset="0"/>
              </a:rPr>
              <a:t>Scuderia</a:t>
            </a:r>
            <a:endParaRPr lang="en-GB" sz="1000" i="1" dirty="0">
              <a:solidFill>
                <a:prstClr val="black"/>
              </a:solidFill>
              <a:latin typeface="Segoe UI Semilight" panose="020B0402040204020203" pitchFamily="34" charset="0"/>
              <a:cs typeface="Segoe UI Semilight" panose="020B0402040204020203" pitchFamily="34" charset="0"/>
            </a:endParaRPr>
          </a:p>
        </p:txBody>
      </p:sp>
      <p:sp>
        <p:nvSpPr>
          <p:cNvPr id="13" name="TextBox 12">
            <a:extLst>
              <a:ext uri="{FF2B5EF4-FFF2-40B4-BE49-F238E27FC236}">
                <a16:creationId xmlns:a16="http://schemas.microsoft.com/office/drawing/2014/main" id="{AFDA4047-BE06-4DFA-B889-C9BB09BC64B5}"/>
              </a:ext>
            </a:extLst>
          </p:cNvPr>
          <p:cNvSpPr txBox="1"/>
          <p:nvPr/>
        </p:nvSpPr>
        <p:spPr>
          <a:xfrm>
            <a:off x="720631" y="9000344"/>
            <a:ext cx="6120000" cy="246221"/>
          </a:xfrm>
          <a:prstGeom prst="rect">
            <a:avLst/>
          </a:prstGeom>
          <a:noFill/>
        </p:spPr>
        <p:txBody>
          <a:bodyPr wrap="square" rtlCol="0">
            <a:spAutoFit/>
          </a:bodyPr>
          <a:lstStyle/>
          <a:p>
            <a:r>
              <a:rPr lang="en-US" sz="1000" i="1" dirty="0">
                <a:solidFill>
                  <a:prstClr val="black"/>
                </a:solidFill>
                <a:latin typeface="Segoe UI Semilight" panose="020B0402040204020203" pitchFamily="34" charset="0"/>
                <a:cs typeface="Segoe UI Semilight" panose="020B0402040204020203" pitchFamily="34" charset="0"/>
              </a:rPr>
              <a:t>Ferrari's Formula 1 racing team is called Scuderia Ferrari, with Scuderia translating from Italian as “stable”</a:t>
            </a:r>
            <a:endParaRPr lang="en-GB" sz="1000" i="1" dirty="0">
              <a:solidFill>
                <a:prstClr val="black"/>
              </a:solidFill>
              <a:latin typeface="Segoe UI Semilight" panose="020B0402040204020203" pitchFamily="34" charset="0"/>
              <a:cs typeface="Segoe UI Semilight" panose="020B0402040204020203"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Top Repair Issues for the Ferrari F430 - Eurotech Motorsports">
            <a:extLst>
              <a:ext uri="{FF2B5EF4-FFF2-40B4-BE49-F238E27FC236}">
                <a16:creationId xmlns:a16="http://schemas.microsoft.com/office/drawing/2014/main" id="{C303D7AF-A100-41CE-97C5-643B3478B07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23" b="5023"/>
          <a:stretch/>
        </p:blipFill>
        <p:spPr bwMode="auto">
          <a:xfrm>
            <a:off x="720631" y="5540885"/>
            <a:ext cx="6120000" cy="3672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0631" y="720000"/>
            <a:ext cx="6480000" cy="4329775"/>
          </a:xfrm>
          <a:prstGeom prst="rect">
            <a:avLst/>
          </a:prstGeom>
          <a:noFill/>
        </p:spPr>
        <p:txBody>
          <a:bodyPr wrap="square" rtlCol="0">
            <a:spAutoFit/>
          </a:bodyPr>
          <a:lstStyle/>
          <a:p>
            <a:pPr lvl="0">
              <a:lnSpc>
                <a:spcPct val="120000"/>
              </a:lnSpc>
              <a:spcAft>
                <a:spcPts val="200"/>
              </a:spcAft>
            </a:pPr>
            <a:r>
              <a:rPr lang="en-GB" sz="2000" dirty="0">
                <a:latin typeface="PMingLiU-ExtB" panose="02020500000000000000" pitchFamily="18" charset="-120"/>
                <a:ea typeface="PMingLiU-ExtB" panose="02020500000000000000" pitchFamily="18" charset="-120"/>
              </a:rPr>
              <a:t>Racing Versions</a:t>
            </a:r>
          </a:p>
          <a:p>
            <a:pPr lvl="0">
              <a:lnSpc>
                <a:spcPct val="120000"/>
              </a:lnSpc>
            </a:pPr>
            <a:r>
              <a:rPr lang="en-GB" sz="1100" spc="150" dirty="0">
                <a:solidFill>
                  <a:schemeClr val="tx1">
                    <a:lumMod val="75000"/>
                    <a:lumOff val="25000"/>
                  </a:schemeClr>
                </a:solidFill>
                <a:latin typeface="HP Simplified Light" panose="020B0404020204020204" pitchFamily="34" charset="0"/>
                <a:ea typeface="PMingLiU-ExtB" panose="02020500000000000000" pitchFamily="18" charset="-120"/>
                <a:cs typeface="Segoe UI Light" panose="020B0502040204020203" pitchFamily="34" charset="0"/>
              </a:rPr>
              <a:t>F430 CHALLENGE AND GT3</a:t>
            </a:r>
          </a:p>
          <a:p>
            <a:pPr algn="just">
              <a:lnSpc>
                <a:spcPct val="120000"/>
              </a:lnSpc>
            </a:pPr>
            <a:r>
              <a:rPr lang="en-MY" sz="1100" dirty="0">
                <a:latin typeface="PMingLiU-ExtB" panose="02020500000000000000" pitchFamily="18" charset="-120"/>
                <a:ea typeface="PMingLiU-ExtB" panose="02020500000000000000" pitchFamily="18" charset="-120"/>
                <a:cs typeface="Times New Roman" panose="02020603050405020304"/>
              </a:rPr>
              <a:t> </a:t>
            </a:r>
            <a:endParaRPr lang="en-GB" sz="1100" dirty="0">
              <a:latin typeface="PMingLiU-ExtB" panose="02020500000000000000" pitchFamily="18" charset="-120"/>
              <a:ea typeface="PMingLiU-ExtB" panose="02020500000000000000" pitchFamily="18" charset="-120"/>
              <a:cs typeface="Times New Roman" panose="02020603050405020304"/>
            </a:endParaRPr>
          </a:p>
          <a:p>
            <a:pPr algn="just">
              <a:lnSpc>
                <a:spcPct val="120000"/>
              </a:lnSpc>
            </a:pPr>
            <a:endParaRPr lang="en-GB" sz="1100" dirty="0">
              <a:latin typeface="PMingLiU-ExtB" panose="02020500000000000000" pitchFamily="18" charset="-120"/>
              <a:ea typeface="PMingLiU-ExtB" panose="02020500000000000000" pitchFamily="18" charset="-120"/>
              <a:cs typeface="Times New Roman" panose="02020603050405020304"/>
            </a:endParaRPr>
          </a:p>
          <a:p>
            <a:pPr algn="just">
              <a:lnSpc>
                <a:spcPct val="120000"/>
              </a:lnSpc>
            </a:pPr>
            <a:r>
              <a:rPr lang="en-US" sz="1100" dirty="0">
                <a:latin typeface="PMingLiU-ExtB" panose="02020500000000000000" pitchFamily="18" charset="-120"/>
                <a:ea typeface="PMingLiU-ExtB" panose="02020500000000000000" pitchFamily="18" charset="-120"/>
                <a:cs typeface="Times New Roman" panose="02020603050405020304"/>
              </a:rPr>
              <a:t>The F430 Challenge is the track version of the F430, designed for the Ferrari Challenge. The engine remained untouched but the vehicle's weight was reduced, resulting in a top speed of 325 km/h (202 mph). The production model was unveiled at the Los Angeles Auto Show in January 2005.</a:t>
            </a:r>
          </a:p>
          <a:p>
            <a:pPr algn="just">
              <a:lnSpc>
                <a:spcPct val="120000"/>
              </a:lnSpc>
            </a:pPr>
            <a:endParaRPr lang="en-US" sz="1100" dirty="0">
              <a:latin typeface="PMingLiU-ExtB" panose="02020500000000000000" pitchFamily="18" charset="-120"/>
              <a:ea typeface="PMingLiU-ExtB" panose="02020500000000000000" pitchFamily="18" charset="-120"/>
              <a:cs typeface="Times New Roman" panose="02020603050405020304"/>
            </a:endParaRPr>
          </a:p>
          <a:p>
            <a:pPr algn="just">
              <a:lnSpc>
                <a:spcPct val="120000"/>
              </a:lnSpc>
            </a:pPr>
            <a:r>
              <a:rPr lang="en-US" sz="1100" dirty="0">
                <a:latin typeface="PMingLiU-ExtB" panose="02020500000000000000" pitchFamily="18" charset="-120"/>
                <a:ea typeface="PMingLiU-ExtB" panose="02020500000000000000" pitchFamily="18" charset="-120"/>
                <a:cs typeface="Times New Roman" panose="02020603050405020304"/>
              </a:rPr>
              <a:t>Built since 2006 by Ferrari Corse </a:t>
            </a:r>
            <a:r>
              <a:rPr lang="en-US" sz="1100" dirty="0" err="1">
                <a:latin typeface="PMingLiU-ExtB" panose="02020500000000000000" pitchFamily="18" charset="-120"/>
                <a:ea typeface="PMingLiU-ExtB" panose="02020500000000000000" pitchFamily="18" charset="-120"/>
                <a:cs typeface="Times New Roman" panose="02020603050405020304"/>
              </a:rPr>
              <a:t>Clienti</a:t>
            </a:r>
            <a:r>
              <a:rPr lang="en-US" sz="1100" dirty="0">
                <a:latin typeface="PMingLiU-ExtB" panose="02020500000000000000" pitchFamily="18" charset="-120"/>
                <a:ea typeface="PMingLiU-ExtB" panose="02020500000000000000" pitchFamily="18" charset="-120"/>
                <a:cs typeface="Times New Roman" panose="02020603050405020304"/>
              </a:rPr>
              <a:t> department in collaboration with </a:t>
            </a:r>
            <a:r>
              <a:rPr lang="en-US" sz="1100" dirty="0" err="1">
                <a:latin typeface="PMingLiU-ExtB" panose="02020500000000000000" pitchFamily="18" charset="-120"/>
                <a:ea typeface="PMingLiU-ExtB" panose="02020500000000000000" pitchFamily="18" charset="-120"/>
                <a:cs typeface="Times New Roman" panose="02020603050405020304"/>
              </a:rPr>
              <a:t>Michelotto</a:t>
            </a:r>
            <a:r>
              <a:rPr lang="en-US" sz="1100" dirty="0">
                <a:latin typeface="PMingLiU-ExtB" panose="02020500000000000000" pitchFamily="18" charset="-120"/>
                <a:ea typeface="PMingLiU-ExtB" panose="02020500000000000000" pitchFamily="18" charset="-120"/>
                <a:cs typeface="Times New Roman" panose="02020603050405020304"/>
              </a:rPr>
              <a:t> </a:t>
            </a:r>
            <a:r>
              <a:rPr lang="en-US" sz="1100" dirty="0" err="1">
                <a:latin typeface="PMingLiU-ExtB" panose="02020500000000000000" pitchFamily="18" charset="-120"/>
                <a:ea typeface="PMingLiU-ExtB" panose="02020500000000000000" pitchFamily="18" charset="-120"/>
                <a:cs typeface="Times New Roman" panose="02020603050405020304"/>
              </a:rPr>
              <a:t>Automobili</a:t>
            </a:r>
            <a:r>
              <a:rPr lang="en-US" sz="1100" dirty="0">
                <a:latin typeface="PMingLiU-ExtB" panose="02020500000000000000" pitchFamily="18" charset="-120"/>
                <a:ea typeface="PMingLiU-ExtB" panose="02020500000000000000" pitchFamily="18" charset="-120"/>
                <a:cs typeface="Times New Roman" panose="02020603050405020304"/>
              </a:rPr>
              <a:t>, the F430 GTC is a racing car designed to compete in international GT2 class competition, such as in the American Le Mans Series, Le Mans Series, and FIA GT Championship. F430 GTCs also compete at the 24 Hours of Le Mans. The GTC was the fastest and most developed racing version of the F430.</a:t>
            </a:r>
          </a:p>
          <a:p>
            <a:pPr algn="just">
              <a:lnSpc>
                <a:spcPct val="120000"/>
              </a:lnSpc>
            </a:pPr>
            <a:endParaRPr lang="en-US" sz="1100" dirty="0">
              <a:latin typeface="PMingLiU-ExtB" panose="02020500000000000000" pitchFamily="18" charset="-120"/>
              <a:ea typeface="PMingLiU-ExtB" panose="02020500000000000000" pitchFamily="18" charset="-120"/>
              <a:cs typeface="Times New Roman" panose="02020603050405020304"/>
            </a:endParaRPr>
          </a:p>
          <a:p>
            <a:pPr algn="just">
              <a:lnSpc>
                <a:spcPct val="120000"/>
              </a:lnSpc>
            </a:pPr>
            <a:r>
              <a:rPr lang="en-US" sz="1100" dirty="0">
                <a:latin typeface="PMingLiU-ExtB" panose="02020500000000000000" pitchFamily="18" charset="-120"/>
                <a:ea typeface="PMingLiU-ExtB" panose="02020500000000000000" pitchFamily="18" charset="-120"/>
                <a:cs typeface="Times New Roman" panose="02020603050405020304"/>
              </a:rPr>
              <a:t>In FIA GT2 championship, in order to render the car performances more uniform, the cars are forced to run with a specific minimum weight and with an engine restrictor that depends on the engine displacement. Hence Ferrari </a:t>
            </a:r>
            <a:r>
              <a:rPr lang="en-US" sz="1100" dirty="0" err="1">
                <a:latin typeface="PMingLiU-ExtB" panose="02020500000000000000" pitchFamily="18" charset="-120"/>
                <a:ea typeface="PMingLiU-ExtB" panose="02020500000000000000" pitchFamily="18" charset="-120"/>
                <a:cs typeface="Times New Roman" panose="02020603050405020304"/>
              </a:rPr>
              <a:t>destroked</a:t>
            </a:r>
            <a:r>
              <a:rPr lang="en-US" sz="1100" dirty="0">
                <a:latin typeface="PMingLiU-ExtB" panose="02020500000000000000" pitchFamily="18" charset="-120"/>
                <a:ea typeface="PMingLiU-ExtB" panose="02020500000000000000" pitchFamily="18" charset="-120"/>
                <a:cs typeface="Times New Roman" panose="02020603050405020304"/>
              </a:rPr>
              <a:t> the 4.3 L V8 engine to 4.0 L in order to compete in the 3.8–4.0 L class in GT2 class racing, which is allowed to race with a minimum weight of 1,100 kg (2,425 </a:t>
            </a:r>
            <a:r>
              <a:rPr lang="en-US" sz="1100" dirty="0" err="1">
                <a:latin typeface="PMingLiU-ExtB" panose="02020500000000000000" pitchFamily="18" charset="-120"/>
                <a:ea typeface="PMingLiU-ExtB" panose="02020500000000000000" pitchFamily="18" charset="-120"/>
                <a:cs typeface="Times New Roman" panose="02020603050405020304"/>
              </a:rPr>
              <a:t>lb</a:t>
            </a:r>
            <a:r>
              <a:rPr lang="en-US" sz="1100" dirty="0">
                <a:latin typeface="PMingLiU-ExtB" panose="02020500000000000000" pitchFamily="18" charset="-120"/>
                <a:ea typeface="PMingLiU-ExtB" panose="02020500000000000000" pitchFamily="18" charset="-120"/>
                <a:cs typeface="Times New Roman" panose="02020603050405020304"/>
              </a:rPr>
              <a:t>). In this race configuration, the engine produces somewhat less power (445 PS (327 kW; 439 hp)) and by using the 4.0 L engine, the minimum weight of the F430 would increase by 50 kg (110 </a:t>
            </a:r>
            <a:r>
              <a:rPr lang="en-US" sz="1100" dirty="0" err="1">
                <a:latin typeface="PMingLiU-ExtB" panose="02020500000000000000" pitchFamily="18" charset="-120"/>
                <a:ea typeface="PMingLiU-ExtB" panose="02020500000000000000" pitchFamily="18" charset="-120"/>
                <a:cs typeface="Times New Roman" panose="02020603050405020304"/>
              </a:rPr>
              <a:t>lb</a:t>
            </a:r>
            <a:r>
              <a:rPr lang="en-US" sz="1100" dirty="0">
                <a:latin typeface="PMingLiU-ExtB" panose="02020500000000000000" pitchFamily="18" charset="-120"/>
                <a:ea typeface="PMingLiU-ExtB" panose="02020500000000000000" pitchFamily="18" charset="-120"/>
                <a:cs typeface="Times New Roman" panose="02020603050405020304"/>
              </a:rPr>
              <a:t>) but this is compensated by the reduced weight of the car, which yields a better power-to-weight ratio.</a:t>
            </a:r>
          </a:p>
        </p:txBody>
      </p:sp>
    </p:spTree>
    <p:extLst>
      <p:ext uri="{BB962C8B-B14F-4D97-AF65-F5344CB8AC3E}">
        <p14:creationId xmlns:p14="http://schemas.microsoft.com/office/powerpoint/2010/main" val="678708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A98B99C-A9C8-4BBF-860B-7CF7797E6243}"/>
              </a:ext>
            </a:extLst>
          </p:cNvPr>
          <p:cNvSpPr/>
          <p:nvPr/>
        </p:nvSpPr>
        <p:spPr>
          <a:xfrm rot="16200000">
            <a:off x="2884968" y="5038258"/>
            <a:ext cx="1800000" cy="6120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pic>
        <p:nvPicPr>
          <p:cNvPr id="6146" name="Picture 2" descr="2009 Used Ferrari F430 Scuderia Spider 16M | Rosso Corsa">
            <a:extLst>
              <a:ext uri="{FF2B5EF4-FFF2-40B4-BE49-F238E27FC236}">
                <a16:creationId xmlns:a16="http://schemas.microsoft.com/office/drawing/2014/main" id="{6E150DA8-A0B1-4E13-81DA-A14CCB94423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03" r="12503"/>
          <a:stretch/>
        </p:blipFill>
        <p:spPr bwMode="auto">
          <a:xfrm>
            <a:off x="716294" y="3959129"/>
            <a:ext cx="2880000" cy="2880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4" descr="Ferrari F430 Spider (2005) - picture 33 of 40 - Interior - image resolution: 1280x960">
            <a:extLst>
              <a:ext uri="{FF2B5EF4-FFF2-40B4-BE49-F238E27FC236}">
                <a16:creationId xmlns:a16="http://schemas.microsoft.com/office/drawing/2014/main" id="{C9E26C8E-1371-46C3-9936-258769EB581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67" t="4023" r="26154"/>
          <a:stretch/>
        </p:blipFill>
        <p:spPr bwMode="auto">
          <a:xfrm>
            <a:off x="3957378" y="720000"/>
            <a:ext cx="2880000" cy="2880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Ferrari F430 Spider (2005) - picture 39 of 40 - Exterior Detail - image resolution: 1280x960">
            <a:extLst>
              <a:ext uri="{FF2B5EF4-FFF2-40B4-BE49-F238E27FC236}">
                <a16:creationId xmlns:a16="http://schemas.microsoft.com/office/drawing/2014/main" id="{7E58C1B3-ED29-4913-AD56-233C9477CE9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762" t="5079" r="25718" b="2221"/>
          <a:stretch/>
        </p:blipFill>
        <p:spPr bwMode="auto">
          <a:xfrm>
            <a:off x="3957378" y="3959129"/>
            <a:ext cx="2880000" cy="2880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0AF324AD-12DD-4350-ABB7-36BE5EF36BD3}"/>
              </a:ext>
            </a:extLst>
          </p:cNvPr>
          <p:cNvPicPr>
            <a:picLocks noChangeAspect="1"/>
          </p:cNvPicPr>
          <p:nvPr/>
        </p:nvPicPr>
        <p:blipFill rotWithShape="1">
          <a:blip r:embed="rId5"/>
          <a:srcRect l="18506" t="13166" r="23596" b="14193"/>
          <a:stretch/>
        </p:blipFill>
        <p:spPr>
          <a:xfrm>
            <a:off x="716294" y="720000"/>
            <a:ext cx="2880000" cy="2880000"/>
          </a:xfrm>
          <a:prstGeom prst="rect">
            <a:avLst/>
          </a:prstGeom>
        </p:spPr>
      </p:pic>
      <p:grpSp>
        <p:nvGrpSpPr>
          <p:cNvPr id="26" name="Group 25">
            <a:extLst>
              <a:ext uri="{FF2B5EF4-FFF2-40B4-BE49-F238E27FC236}">
                <a16:creationId xmlns:a16="http://schemas.microsoft.com/office/drawing/2014/main" id="{C8557FEB-1E6C-4C54-8670-1BF81B16192C}"/>
              </a:ext>
            </a:extLst>
          </p:cNvPr>
          <p:cNvGrpSpPr/>
          <p:nvPr/>
        </p:nvGrpSpPr>
        <p:grpSpPr>
          <a:xfrm>
            <a:off x="1645271" y="7435958"/>
            <a:ext cx="4270720" cy="1389028"/>
            <a:chOff x="1645271" y="7488584"/>
            <a:chExt cx="4270720" cy="1389028"/>
          </a:xfrm>
        </p:grpSpPr>
        <p:pic>
          <p:nvPicPr>
            <p:cNvPr id="25" name="Picture 24">
              <a:extLst>
                <a:ext uri="{FF2B5EF4-FFF2-40B4-BE49-F238E27FC236}">
                  <a16:creationId xmlns:a16="http://schemas.microsoft.com/office/drawing/2014/main" id="{B08B1BA6-B9D4-4AF6-A0B9-55AED01C97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10631" y="7488584"/>
              <a:ext cx="540000" cy="540000"/>
            </a:xfrm>
            <a:prstGeom prst="rect">
              <a:avLst/>
            </a:prstGeom>
          </p:spPr>
        </p:pic>
        <p:sp>
          <p:nvSpPr>
            <p:cNvPr id="23" name="TextBox 22">
              <a:extLst>
                <a:ext uri="{FF2B5EF4-FFF2-40B4-BE49-F238E27FC236}">
                  <a16:creationId xmlns:a16="http://schemas.microsoft.com/office/drawing/2014/main" id="{E1126D5B-A3A0-413B-83BF-CD449DDC7323}"/>
                </a:ext>
              </a:extLst>
            </p:cNvPr>
            <p:cNvSpPr txBox="1"/>
            <p:nvPr/>
          </p:nvSpPr>
          <p:spPr>
            <a:xfrm>
              <a:off x="1645271" y="8167802"/>
              <a:ext cx="4270720" cy="709810"/>
            </a:xfrm>
            <a:prstGeom prst="rect">
              <a:avLst/>
            </a:prstGeom>
            <a:noFill/>
          </p:spPr>
          <p:txBody>
            <a:bodyPr wrap="none" rtlCol="0">
              <a:spAutoFit/>
            </a:bodyPr>
            <a:lstStyle/>
            <a:p>
              <a:pPr marL="0" marR="0" lvl="0" indent="0" algn="ctr" defTabSz="914400" rtl="0" eaLnBrk="1" fontAlgn="auto" latinLnBrk="0" hangingPunct="1">
                <a:lnSpc>
                  <a:spcPct val="120000"/>
                </a:lnSpc>
                <a:spcBef>
                  <a:spcPts val="0"/>
                </a:spcBef>
                <a:spcAft>
                  <a:spcPts val="300"/>
                </a:spcAft>
                <a:buClrTx/>
                <a:buSzTx/>
                <a:buFontTx/>
                <a:buNone/>
                <a:tabLst/>
                <a:defRPr/>
              </a:pPr>
              <a:r>
                <a:rPr kumimoji="0" lang="en-US" sz="800" b="0" i="0" u="none" strike="noStrike" kern="1200" cap="none" spc="100" normalizeH="0" noProof="0" dirty="0">
                  <a:ln>
                    <a:noFill/>
                  </a:ln>
                  <a:solidFill>
                    <a:prstClr val="white"/>
                  </a:solidFill>
                  <a:effectLst/>
                  <a:uLnTx/>
                  <a:uFillTx/>
                  <a:latin typeface="Segoe UI Light" panose="020B0502040204020203" pitchFamily="34" charset="0"/>
                  <a:ea typeface="Source Sans Pro Light" panose="020B0403030403020204" pitchFamily="34" charset="0"/>
                  <a:cs typeface="Segoe UI Light" panose="020B0502040204020203" pitchFamily="34" charset="0"/>
                </a:rPr>
                <a:t>THIS CORPORATE PROFILE IS SPONSORED BY</a:t>
              </a:r>
            </a:p>
            <a:p>
              <a:pPr algn="ctr">
                <a:lnSpc>
                  <a:spcPct val="120000"/>
                </a:lnSpc>
                <a:defRPr/>
              </a:pPr>
              <a:r>
                <a:rPr lang="en-US" sz="1400" spc="100" noProof="1">
                  <a:solidFill>
                    <a:schemeClr val="bg1"/>
                  </a:solidFill>
                  <a:latin typeface="PMingLiU" panose="02020500000000000000" pitchFamily="18" charset="-120"/>
                  <a:ea typeface="PMingLiU" panose="02020500000000000000" pitchFamily="18" charset="-120"/>
                </a:rPr>
                <a:t>Kuala Lumpur International Education Consortium</a:t>
              </a:r>
            </a:p>
            <a:p>
              <a:pPr algn="ctr">
                <a:lnSpc>
                  <a:spcPct val="140000"/>
                </a:lnSpc>
                <a:defRPr/>
              </a:pPr>
              <a:r>
                <a:rPr lang="en-US" sz="800" spc="200" dirty="0">
                  <a:solidFill>
                    <a:prstClr val="white"/>
                  </a:solidFill>
                  <a:latin typeface="Segoe UI Light" panose="020B0502040204020203" pitchFamily="34" charset="0"/>
                  <a:ea typeface="PMingLiU" panose="02020500000000000000" pitchFamily="18" charset="-120"/>
                  <a:cs typeface="Segoe UI Light" panose="020B0502040204020203" pitchFamily="34" charset="0"/>
                </a:rPr>
                <a:t>KLIEC.ORG</a:t>
              </a:r>
              <a:endParaRPr lang="en-US" sz="1200" spc="100" noProof="1">
                <a:solidFill>
                  <a:schemeClr val="bg1"/>
                </a:solidFill>
                <a:latin typeface="PMingLiU" panose="02020500000000000000" pitchFamily="18" charset="-120"/>
                <a:ea typeface="PMingLiU" panose="02020500000000000000" pitchFamily="18" charset="-120"/>
              </a:endParaRPr>
            </a:p>
          </p:txBody>
        </p:sp>
      </p:grpSp>
    </p:spTree>
    <p:extLst>
      <p:ext uri="{BB962C8B-B14F-4D97-AF65-F5344CB8AC3E}">
        <p14:creationId xmlns:p14="http://schemas.microsoft.com/office/powerpoint/2010/main" val="1554300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7F3"/>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85328341"/>
              </p:ext>
            </p:extLst>
          </p:nvPr>
        </p:nvGraphicFramePr>
        <p:xfrm>
          <a:off x="1116335" y="4957504"/>
          <a:ext cx="5328592" cy="523240"/>
        </p:xfrm>
        <a:graphic>
          <a:graphicData uri="http://schemas.openxmlformats.org/drawingml/2006/table">
            <a:tbl>
              <a:tblPr firstRow="1" bandRow="1">
                <a:tableStyleId>{5C22544A-7EE6-4342-B048-85BDC9FD1C3A}</a:tableStyleId>
              </a:tblPr>
              <a:tblGrid>
                <a:gridCol w="5328592">
                  <a:extLst>
                    <a:ext uri="{9D8B030D-6E8A-4147-A177-3AD203B41FA5}">
                      <a16:colId xmlns:a16="http://schemas.microsoft.com/office/drawing/2014/main" val="20000"/>
                    </a:ext>
                  </a:extLst>
                </a:gridCol>
              </a:tblGrid>
              <a:tr h="370840">
                <a:tc>
                  <a:txBody>
                    <a:bodyPr/>
                    <a:lstStyle/>
                    <a:p>
                      <a:pPr algn="ctr">
                        <a:spcAft>
                          <a:spcPts val="400"/>
                        </a:spcAft>
                      </a:pPr>
                      <a:r>
                        <a:rPr lang="en-GB" sz="1600" b="0" baseline="0" dirty="0">
                          <a:solidFill>
                            <a:schemeClr val="tx1"/>
                          </a:solidFill>
                          <a:latin typeface="PMingLiU-ExtB" panose="02020500000000000000" pitchFamily="18" charset="-120"/>
                          <a:ea typeface="PMingLiU-ExtB" panose="02020500000000000000" pitchFamily="18" charset="-120"/>
                          <a:cs typeface="Segoe UI Semilight" panose="020B0402040204020203" pitchFamily="34" charset="0"/>
                        </a:rPr>
                        <a:t>The F430</a:t>
                      </a:r>
                    </a:p>
                    <a:p>
                      <a:pPr algn="ctr"/>
                      <a:r>
                        <a:rPr lang="en-GB" sz="900" b="0" spc="200" baseline="0" dirty="0">
                          <a:solidFill>
                            <a:schemeClr val="tx1"/>
                          </a:solidFill>
                          <a:latin typeface="HP Simplified Light" panose="020B0404020204020204" pitchFamily="34" charset="0"/>
                          <a:cs typeface="Segoe UI Semilight" panose="020B0402040204020203" pitchFamily="34" charset="0"/>
                        </a:rPr>
                        <a:t>FERRARI OWNER’S CLUB KUALA LUMPUR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3" name="Picture 2">
            <a:extLst>
              <a:ext uri="{FF2B5EF4-FFF2-40B4-BE49-F238E27FC236}">
                <a16:creationId xmlns:a16="http://schemas.microsoft.com/office/drawing/2014/main" id="{DED0FE93-E1F9-4B8E-A806-C69962E1A4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9488" y="3550596"/>
            <a:ext cx="1042286" cy="1368000"/>
          </a:xfrm>
          <a:prstGeom prst="rect">
            <a:avLst/>
          </a:prstGeom>
        </p:spPr>
      </p:pic>
    </p:spTree>
    <p:extLst>
      <p:ext uri="{BB962C8B-B14F-4D97-AF65-F5344CB8AC3E}">
        <p14:creationId xmlns:p14="http://schemas.microsoft.com/office/powerpoint/2010/main" val="325004901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17517</TotalTime>
  <Words>1241</Words>
  <Application>Microsoft Office PowerPoint</Application>
  <PresentationFormat>Custom</PresentationFormat>
  <Paragraphs>42</Paragraphs>
  <Slides>8</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8</vt:i4>
      </vt:variant>
    </vt:vector>
  </HeadingPairs>
  <TitlesOfParts>
    <vt:vector size="19" baseType="lpstr">
      <vt:lpstr>PMingLiU</vt:lpstr>
      <vt:lpstr>PMingLiU-ExtB</vt:lpstr>
      <vt:lpstr>Arial</vt:lpstr>
      <vt:lpstr>Calibri</vt:lpstr>
      <vt:lpstr>HP Simplified Light</vt:lpstr>
      <vt:lpstr>Segoe UI Light</vt:lpstr>
      <vt:lpstr>Segoe UI Semilight</vt:lpstr>
      <vt:lpstr>1_Office Theme</vt:lpstr>
      <vt:lpstr>5_Office Theme</vt:lpstr>
      <vt:lpstr>10_Office Theme</vt:lpstr>
      <vt:lpstr>12_Office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Roy Azlan</cp:lastModifiedBy>
  <cp:revision>723</cp:revision>
  <dcterms:created xsi:type="dcterms:W3CDTF">2019-04-25T18:34:00Z</dcterms:created>
  <dcterms:modified xsi:type="dcterms:W3CDTF">2021-04-17T17:01:41Z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1033-11.2.0.8342</vt:lpwstr>
  </property>
</Properties>
</file>