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37"/>
  </p:notesMasterIdLst>
  <p:sldIdLst>
    <p:sldId id="1412" r:id="rId2"/>
    <p:sldId id="1492" r:id="rId3"/>
    <p:sldId id="1511" r:id="rId4"/>
    <p:sldId id="1513" r:id="rId5"/>
    <p:sldId id="1514" r:id="rId6"/>
    <p:sldId id="1515" r:id="rId7"/>
    <p:sldId id="1521" r:id="rId8"/>
    <p:sldId id="1522" r:id="rId9"/>
    <p:sldId id="1517" r:id="rId10"/>
    <p:sldId id="1518" r:id="rId11"/>
    <p:sldId id="1519" r:id="rId12"/>
    <p:sldId id="1520" r:id="rId13"/>
    <p:sldId id="1523" r:id="rId14"/>
    <p:sldId id="1524" r:id="rId15"/>
    <p:sldId id="1490" r:id="rId16"/>
    <p:sldId id="1510" r:id="rId17"/>
    <p:sldId id="1494" r:id="rId18"/>
    <p:sldId id="1495" r:id="rId19"/>
    <p:sldId id="1486" r:id="rId20"/>
    <p:sldId id="1488" r:id="rId21"/>
    <p:sldId id="1493" r:id="rId22"/>
    <p:sldId id="1487" r:id="rId23"/>
    <p:sldId id="1496" r:id="rId24"/>
    <p:sldId id="1508" r:id="rId25"/>
    <p:sldId id="1509" r:id="rId26"/>
    <p:sldId id="1506" r:id="rId27"/>
    <p:sldId id="1498" r:id="rId28"/>
    <p:sldId id="1499" r:id="rId29"/>
    <p:sldId id="1500" r:id="rId30"/>
    <p:sldId id="1501" r:id="rId31"/>
    <p:sldId id="1502" r:id="rId32"/>
    <p:sldId id="1503" r:id="rId33"/>
    <p:sldId id="1504" r:id="rId34"/>
    <p:sldId id="1505" r:id="rId35"/>
    <p:sldId id="150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BC0D6C4-D42B-4BAA-B466-0EAE2D1A711E}">
          <p14:sldIdLst>
            <p14:sldId id="1412"/>
          </p14:sldIdLst>
        </p14:section>
        <p14:section name="Mengenai Kursus" id="{E7FDE413-4CA6-46B0-AC27-DF1D226E36FD}">
          <p14:sldIdLst>
            <p14:sldId id="1492"/>
            <p14:sldId id="1511"/>
          </p14:sldIdLst>
        </p14:section>
        <p14:section name="Spesifikasi" id="{C7768044-6BDC-4269-9A23-4AFB5A1DC4CC}">
          <p14:sldIdLst>
            <p14:sldId id="1513"/>
            <p14:sldId id="1514"/>
            <p14:sldId id="1515"/>
            <p14:sldId id="1521"/>
            <p14:sldId id="1522"/>
          </p14:sldIdLst>
        </p14:section>
        <p14:section name="Modul Kursus" id="{01F786AE-C87C-4F66-94BC-A60DE867046D}">
          <p14:sldIdLst>
            <p14:sldId id="1517"/>
            <p14:sldId id="1518"/>
            <p14:sldId id="1519"/>
            <p14:sldId id="1520"/>
            <p14:sldId id="1523"/>
            <p14:sldId id="1524"/>
          </p14:sldIdLst>
        </p14:section>
        <p14:section name="Ketua Tenaga Pengajar" id="{88BE9A42-C99B-4915-B282-6AC94324EC3B}">
          <p14:sldIdLst>
            <p14:sldId id="1490"/>
            <p14:sldId id="1510"/>
          </p14:sldIdLst>
        </p14:section>
        <p14:section name="Tenaga Pengajar" id="{CC63FE43-7823-4587-ADC1-1F209A430D8F}">
          <p14:sldIdLst>
            <p14:sldId id="1494"/>
            <p14:sldId id="1495"/>
            <p14:sldId id="1486"/>
            <p14:sldId id="1488"/>
            <p14:sldId id="1493"/>
            <p14:sldId id="1487"/>
            <p14:sldId id="1496"/>
          </p14:sldIdLst>
        </p14:section>
        <p14:section name="Berita" id="{B2DE6834-FEB0-4F10-8573-AE1381514FC2}">
          <p14:sldIdLst>
            <p14:sldId id="1508"/>
            <p14:sldId id="1509"/>
          </p14:sldIdLst>
        </p14:section>
        <p14:section name="Mengenai Kami" id="{A0449CE9-1911-414F-9D47-CDC9A043C495}">
          <p14:sldIdLst>
            <p14:sldId id="1506"/>
            <p14:sldId id="1498"/>
            <p14:sldId id="1499"/>
            <p14:sldId id="1500"/>
            <p14:sldId id="1501"/>
            <p14:sldId id="1502"/>
            <p14:sldId id="1503"/>
            <p14:sldId id="1504"/>
            <p14:sldId id="1505"/>
            <p14:sldId id="15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CAB2"/>
    <a:srgbClr val="C02528"/>
    <a:srgbClr val="5F5F5F"/>
    <a:srgbClr val="6D6D6B"/>
    <a:srgbClr val="FFFFFF"/>
    <a:srgbClr val="BFBFBF"/>
    <a:srgbClr val="303030"/>
    <a:srgbClr val="F2F2F2"/>
    <a:srgbClr val="F8F7F3"/>
    <a:srgbClr val="E9E7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04" autoAdjust="0"/>
    <p:restoredTop sz="96374" autoAdjust="0"/>
  </p:normalViewPr>
  <p:slideViewPr>
    <p:cSldViewPr snapToGrid="0">
      <p:cViewPr varScale="1">
        <p:scale>
          <a:sx n="111" d="100"/>
          <a:sy n="111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2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F660B-A08B-4135-83F9-E735D2B20965}" type="datetimeFigureOut">
              <a:rPr lang="en-MY" smtClean="0"/>
              <a:t>21/5/2021</a:t>
            </a:fld>
            <a:endParaRPr lang="en-MY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8C904-A06B-4513-B324-5D0D65982341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27092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94E358-4F83-4BB7-8BA7-851F39BAF10C}"/>
              </a:ext>
            </a:extLst>
          </p:cNvPr>
          <p:cNvSpPr/>
          <p:nvPr userDrawn="1"/>
        </p:nvSpPr>
        <p:spPr>
          <a:xfrm>
            <a:off x="0" y="549000"/>
            <a:ext cx="12192000" cy="5760000"/>
          </a:xfrm>
          <a:prstGeom prst="rect">
            <a:avLst/>
          </a:prstGeom>
          <a:solidFill>
            <a:srgbClr val="F8F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09D67E-93EC-4249-8A40-F9C476F5DEC8}"/>
              </a:ext>
            </a:extLst>
          </p:cNvPr>
          <p:cNvSpPr/>
          <p:nvPr userDrawn="1"/>
        </p:nvSpPr>
        <p:spPr>
          <a:xfrm>
            <a:off x="2686000" y="2238098"/>
            <a:ext cx="2880000" cy="2880000"/>
          </a:xfrm>
          <a:prstGeom prst="rect">
            <a:avLst/>
          </a:prstGeom>
          <a:solidFill>
            <a:srgbClr val="CECA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7835FB-B3C7-40FC-AAAC-D6FA04B4A323}"/>
              </a:ext>
            </a:extLst>
          </p:cNvPr>
          <p:cNvSpPr/>
          <p:nvPr userDrawn="1"/>
        </p:nvSpPr>
        <p:spPr>
          <a:xfrm>
            <a:off x="1392644" y="1287000"/>
            <a:ext cx="36000" cy="4284000"/>
          </a:xfrm>
          <a:prstGeom prst="rect">
            <a:avLst/>
          </a:prstGeom>
          <a:solidFill>
            <a:srgbClr val="CECA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8821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94E358-4F83-4BB7-8BA7-851F39BAF10C}"/>
              </a:ext>
            </a:extLst>
          </p:cNvPr>
          <p:cNvSpPr/>
          <p:nvPr userDrawn="1"/>
        </p:nvSpPr>
        <p:spPr>
          <a:xfrm>
            <a:off x="0" y="549000"/>
            <a:ext cx="12192000" cy="5760000"/>
          </a:xfrm>
          <a:prstGeom prst="rect">
            <a:avLst/>
          </a:prstGeom>
          <a:solidFill>
            <a:srgbClr val="F8F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09D67E-93EC-4249-8A40-F9C476F5DEC8}"/>
              </a:ext>
            </a:extLst>
          </p:cNvPr>
          <p:cNvSpPr/>
          <p:nvPr userDrawn="1"/>
        </p:nvSpPr>
        <p:spPr>
          <a:xfrm>
            <a:off x="4656000" y="2238098"/>
            <a:ext cx="2880000" cy="2880000"/>
          </a:xfrm>
          <a:prstGeom prst="rect">
            <a:avLst/>
          </a:prstGeom>
          <a:solidFill>
            <a:srgbClr val="CECA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04207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94E358-4F83-4BB7-8BA7-851F39BAF10C}"/>
              </a:ext>
            </a:extLst>
          </p:cNvPr>
          <p:cNvSpPr/>
          <p:nvPr userDrawn="1"/>
        </p:nvSpPr>
        <p:spPr>
          <a:xfrm>
            <a:off x="0" y="549000"/>
            <a:ext cx="12192000" cy="5760000"/>
          </a:xfrm>
          <a:prstGeom prst="rect">
            <a:avLst/>
          </a:prstGeom>
          <a:solidFill>
            <a:srgbClr val="F8F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979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94E358-4F83-4BB7-8BA7-851F39BAF10C}"/>
              </a:ext>
            </a:extLst>
          </p:cNvPr>
          <p:cNvSpPr/>
          <p:nvPr userDrawn="1"/>
        </p:nvSpPr>
        <p:spPr>
          <a:xfrm>
            <a:off x="0" y="549000"/>
            <a:ext cx="12192000" cy="5760000"/>
          </a:xfrm>
          <a:prstGeom prst="rect">
            <a:avLst/>
          </a:prstGeom>
          <a:solidFill>
            <a:srgbClr val="F8F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09D67E-93EC-4249-8A40-F9C476F5DEC8}"/>
              </a:ext>
            </a:extLst>
          </p:cNvPr>
          <p:cNvSpPr/>
          <p:nvPr userDrawn="1"/>
        </p:nvSpPr>
        <p:spPr>
          <a:xfrm>
            <a:off x="4656000" y="2238098"/>
            <a:ext cx="2880000" cy="2880000"/>
          </a:xfrm>
          <a:prstGeom prst="rect">
            <a:avLst/>
          </a:prstGeom>
          <a:solidFill>
            <a:srgbClr val="CECA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6718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26CE6B-AF47-455A-A961-63B9D1A2B825}"/>
              </a:ext>
            </a:extLst>
          </p:cNvPr>
          <p:cNvSpPr/>
          <p:nvPr userDrawn="1"/>
        </p:nvSpPr>
        <p:spPr>
          <a:xfrm>
            <a:off x="0" y="549000"/>
            <a:ext cx="12192000" cy="5760000"/>
          </a:xfrm>
          <a:prstGeom prst="rect">
            <a:avLst/>
          </a:prstGeom>
          <a:solidFill>
            <a:srgbClr val="F8F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82006D-9159-4786-80E0-5276A278C9B9}"/>
              </a:ext>
            </a:extLst>
          </p:cNvPr>
          <p:cNvSpPr/>
          <p:nvPr userDrawn="1"/>
        </p:nvSpPr>
        <p:spPr>
          <a:xfrm>
            <a:off x="3216000" y="1809000"/>
            <a:ext cx="5760000" cy="3240000"/>
          </a:xfrm>
          <a:prstGeom prst="rect">
            <a:avLst/>
          </a:prstGeom>
          <a:solidFill>
            <a:srgbClr val="CECA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1834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44A7-B65A-44B9-AAEF-F4EEC8BDA315}" type="datetimeFigureOut">
              <a:rPr lang="en-MY" smtClean="0"/>
              <a:t>21/5/2021</a:t>
            </a:fld>
            <a:endParaRPr lang="en-MY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8218-B6B5-4F4E-A7E0-F62CD1C8BC81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144893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244A7-B65A-44B9-AAEF-F4EEC8BDA315}" type="datetimeFigureOut">
              <a:rPr lang="en-MY" smtClean="0"/>
              <a:t>21/5/2021</a:t>
            </a:fld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88218-B6B5-4F4E-A7E0-F62CD1C8BC81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34973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58" r:id="rId5"/>
    <p:sldLayoutId id="214748365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1A1539-238B-4F79-9371-DF92035D8992}"/>
              </a:ext>
            </a:extLst>
          </p:cNvPr>
          <p:cNvSpPr/>
          <p:nvPr/>
        </p:nvSpPr>
        <p:spPr>
          <a:xfrm>
            <a:off x="0" y="549000"/>
            <a:ext cx="12192000" cy="5760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606B962-A8CA-43E1-BEB4-0206DCBE54C8}"/>
              </a:ext>
            </a:extLst>
          </p:cNvPr>
          <p:cNvGrpSpPr/>
          <p:nvPr/>
        </p:nvGrpSpPr>
        <p:grpSpPr>
          <a:xfrm>
            <a:off x="1494895" y="1906406"/>
            <a:ext cx="9202211" cy="3045189"/>
            <a:chOff x="1494895" y="2155409"/>
            <a:chExt cx="9202211" cy="304518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7F40442-3310-474D-BAA3-A7E064B96407}"/>
                </a:ext>
              </a:extLst>
            </p:cNvPr>
            <p:cNvSpPr txBox="1"/>
            <p:nvPr/>
          </p:nvSpPr>
          <p:spPr>
            <a:xfrm>
              <a:off x="1494895" y="3433639"/>
              <a:ext cx="9202211" cy="1766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2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MingLiU" panose="02020500000000000000" pitchFamily="18" charset="-120"/>
                  <a:ea typeface="PMingLiU" panose="02020500000000000000" pitchFamily="18" charset="-120"/>
                  <a:cs typeface="Segoe UI Light" panose="020B0502040204020203" pitchFamily="34" charset="0"/>
                </a:rPr>
                <a:t>Seminar Pembangunan </a:t>
              </a:r>
              <a:r>
                <a:rPr kumimoji="0" lang="en-US" sz="2800" b="0" i="0" u="none" strike="noStrike" kern="1200" cap="none" spc="20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MingLiU" panose="02020500000000000000" pitchFamily="18" charset="-120"/>
                  <a:ea typeface="PMingLiU" panose="02020500000000000000" pitchFamily="18" charset="-120"/>
                  <a:cs typeface="Segoe UI Light" panose="020B0502040204020203" pitchFamily="34" charset="0"/>
                </a:rPr>
                <a:t>Kursus</a:t>
              </a:r>
              <a:r>
                <a:rPr kumimoji="0" lang="en-US" sz="2800" b="0" i="0" u="none" strike="noStrike" kern="1200" cap="none" spc="2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MingLiU" panose="02020500000000000000" pitchFamily="18" charset="-120"/>
                  <a:ea typeface="PMingLiU" panose="02020500000000000000" pitchFamily="18" charset="-120"/>
                  <a:cs typeface="Segoe UI Light" panose="020B0502040204020203" pitchFamily="34" charset="0"/>
                </a:rPr>
                <a:t> </a:t>
              </a:r>
              <a:r>
                <a:rPr kumimoji="0" lang="en-US" sz="2800" b="0" i="0" u="none" strike="noStrike" kern="1200" cap="none" spc="20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MingLiU" panose="02020500000000000000" pitchFamily="18" charset="-120"/>
                  <a:ea typeface="PMingLiU" panose="02020500000000000000" pitchFamily="18" charset="-120"/>
                  <a:cs typeface="Segoe UI Light" panose="020B0502040204020203" pitchFamily="34" charset="0"/>
                </a:rPr>
                <a:t>Bersertifikasi</a:t>
              </a:r>
              <a:endParaRPr kumimoji="0" lang="en-US" sz="2800" b="0" i="0" u="none" strike="noStrike" kern="1200" cap="none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MingLiU" panose="02020500000000000000" pitchFamily="18" charset="-120"/>
                <a:ea typeface="PMingLiU" panose="02020500000000000000" pitchFamily="18" charset="-120"/>
                <a:cs typeface="Segoe UI Light" panose="020B0502040204020203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2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ea typeface="Source Sans Pro Light" panose="020B0403030403020204" pitchFamily="34" charset="0"/>
                  <a:cs typeface="Segoe UI Light" panose="020B0502040204020203" pitchFamily="34" charset="0"/>
                </a:rPr>
                <a:t>ANJURAN KUALA LUMPUR INTERNATIONAL EDUCATION CONSORTIUM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Source Sans Pro Light" panose="020B0403030403020204" pitchFamily="34" charset="0"/>
                <a:cs typeface="Segoe UI Light" panose="020B0502040204020203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2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ea typeface="Source Sans Pro Light" panose="020B0403030403020204" pitchFamily="34" charset="0"/>
                  <a:cs typeface="Segoe UI Light" panose="020B0502040204020203" pitchFamily="34" charset="0"/>
                </a:rPr>
                <a:t>KEMASKINI </a:t>
              </a:r>
              <a:r>
                <a:rPr lang="en-US" sz="1600" spc="200" dirty="0">
                  <a:solidFill>
                    <a:prstClr val="white"/>
                  </a:solidFill>
                  <a:latin typeface="Segoe UI Light" panose="020B0502040204020203" pitchFamily="34" charset="0"/>
                  <a:ea typeface="Source Sans Pro Light" panose="020B0403030403020204" pitchFamily="34" charset="0"/>
                  <a:cs typeface="Segoe UI Light" panose="020B0502040204020203" pitchFamily="34" charset="0"/>
                </a:rPr>
                <a:t>21 MEI</a:t>
              </a:r>
              <a:r>
                <a:rPr kumimoji="0" lang="en-US" sz="1600" b="0" i="0" u="none" strike="noStrike" kern="1200" cap="none" spc="2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ea typeface="Source Sans Pro Light" panose="020B0403030403020204" pitchFamily="34" charset="0"/>
                  <a:cs typeface="Segoe UI Light" panose="020B0502040204020203" pitchFamily="34" charset="0"/>
                </a:rPr>
                <a:t> 2021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CD86E3-2B57-4080-AF33-3FBC2200A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000" y="2155409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1644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3B1E1E-1994-4E2B-A34B-1FB715813A87}"/>
              </a:ext>
            </a:extLst>
          </p:cNvPr>
          <p:cNvSpPr txBox="1"/>
          <p:nvPr/>
        </p:nvSpPr>
        <p:spPr>
          <a:xfrm>
            <a:off x="1552575" y="1175407"/>
            <a:ext cx="9086850" cy="369332"/>
          </a:xfrm>
          <a:prstGeom prst="rect">
            <a:avLst/>
          </a:prstGeom>
          <a:solidFill>
            <a:srgbClr val="F8F7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pc="200" dirty="0">
                <a:solidFill>
                  <a:srgbClr val="5F5F5F"/>
                </a:solidFill>
                <a:latin typeface="Calibri Light" panose="020F0302020204030204" pitchFamily="34" charset="0"/>
                <a:ea typeface="PMingLiU" panose="02020500000000000000" pitchFamily="18" charset="-120"/>
                <a:cs typeface="Calibri Light" panose="020F0302020204030204" pitchFamily="34" charset="0"/>
              </a:rPr>
              <a:t>MODUL KURSUS</a:t>
            </a:r>
            <a:endParaRPr lang="en-GB" spc="200" dirty="0">
              <a:solidFill>
                <a:srgbClr val="5F5F5F"/>
              </a:solidFill>
              <a:latin typeface="Calibri Light" panose="020F0302020204030204" pitchFamily="34" charset="0"/>
              <a:ea typeface="PMingLiU" panose="02020500000000000000" pitchFamily="18" charset="-12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B56B38-F103-4684-A807-C6DDD01A80BA}"/>
              </a:ext>
            </a:extLst>
          </p:cNvPr>
          <p:cNvSpPr txBox="1"/>
          <p:nvPr/>
        </p:nvSpPr>
        <p:spPr>
          <a:xfrm>
            <a:off x="1056000" y="2065570"/>
            <a:ext cx="10080000" cy="3316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ct val="120000"/>
              </a:lnSpc>
              <a:tabLst>
                <a:tab pos="361950" algn="l"/>
              </a:tabLst>
            </a:pP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04. 	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Hiasan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Atas Kek</a:t>
            </a:r>
          </a:p>
          <a:p>
            <a:pPr marL="361950" indent="-361950">
              <a:lnSpc>
                <a:spcPct val="120000"/>
              </a:lnSpc>
              <a:tabLst>
                <a:tab pos="361950" algn="l"/>
              </a:tabLst>
            </a:pP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Peserta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menghasilkan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hiasan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kek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topper yang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dihasilkan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doh gula dan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mempelajari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teknik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menghasilkan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topper yang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elegan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1950" indent="-361950">
              <a:lnSpc>
                <a:spcPct val="120000"/>
              </a:lnSpc>
              <a:tabLst>
                <a:tab pos="361950" algn="l"/>
              </a:tabLst>
            </a:pPr>
            <a:endParaRPr lang="en-MY" sz="1600" dirty="0">
              <a:solidFill>
                <a:srgbClr val="3E3E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lnSpc>
                <a:spcPct val="120000"/>
              </a:lnSpc>
              <a:tabLst>
                <a:tab pos="361950" algn="l"/>
              </a:tabLst>
            </a:pP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 	Teknik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Mewarna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Bunga</a:t>
            </a:r>
          </a:p>
          <a:p>
            <a:pPr marL="361950" indent="-361950">
              <a:lnSpc>
                <a:spcPct val="120000"/>
              </a:lnSpc>
              <a:tabLst>
                <a:tab pos="361950" algn="l"/>
              </a:tabLst>
            </a:pP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Peserta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mempraktikkan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teknik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bakal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dipelajari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kaedah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mewarna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doh gula dan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gubahan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gum paste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persembahan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gula yang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elegan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1950" indent="-361950">
              <a:lnSpc>
                <a:spcPct val="120000"/>
              </a:lnSpc>
              <a:tabLst>
                <a:tab pos="361950" algn="l"/>
              </a:tabLst>
            </a:pPr>
            <a:endParaRPr lang="en-MY" sz="1600" dirty="0">
              <a:solidFill>
                <a:srgbClr val="3E3E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lnSpc>
                <a:spcPct val="120000"/>
              </a:lnSpc>
              <a:tabLst>
                <a:tab pos="361950" algn="l"/>
              </a:tabLst>
            </a:pP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06. 	Teknik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Semburan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Bunga</a:t>
            </a:r>
          </a:p>
          <a:p>
            <a:pPr marL="361950" indent="-361950">
              <a:lnSpc>
                <a:spcPct val="120000"/>
              </a:lnSpc>
              <a:tabLst>
                <a:tab pos="361950" algn="l"/>
              </a:tabLst>
            </a:pP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Peserta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mempelajari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mempraktikkan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teknik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mewarna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kaedah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semburan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air brush doh gula dan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gubahan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gum paste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persembahan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doh gula yang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elegan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7031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3B1E1E-1994-4E2B-A34B-1FB715813A87}"/>
              </a:ext>
            </a:extLst>
          </p:cNvPr>
          <p:cNvSpPr txBox="1"/>
          <p:nvPr/>
        </p:nvSpPr>
        <p:spPr>
          <a:xfrm>
            <a:off x="1552575" y="1175407"/>
            <a:ext cx="9086850" cy="369332"/>
          </a:xfrm>
          <a:prstGeom prst="rect">
            <a:avLst/>
          </a:prstGeom>
          <a:solidFill>
            <a:srgbClr val="F8F7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pc="200" dirty="0">
                <a:solidFill>
                  <a:srgbClr val="5F5F5F"/>
                </a:solidFill>
                <a:latin typeface="Calibri Light" panose="020F0302020204030204" pitchFamily="34" charset="0"/>
                <a:ea typeface="PMingLiU" panose="02020500000000000000" pitchFamily="18" charset="-120"/>
                <a:cs typeface="Calibri Light" panose="020F0302020204030204" pitchFamily="34" charset="0"/>
              </a:rPr>
              <a:t>MODUL KURSUS</a:t>
            </a:r>
            <a:endParaRPr lang="en-GB" spc="200" dirty="0">
              <a:solidFill>
                <a:srgbClr val="5F5F5F"/>
              </a:solidFill>
              <a:latin typeface="Calibri Light" panose="020F0302020204030204" pitchFamily="34" charset="0"/>
              <a:ea typeface="PMingLiU" panose="02020500000000000000" pitchFamily="18" charset="-12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B56B38-F103-4684-A807-C6DDD01A80BA}"/>
              </a:ext>
            </a:extLst>
          </p:cNvPr>
          <p:cNvSpPr txBox="1"/>
          <p:nvPr/>
        </p:nvSpPr>
        <p:spPr>
          <a:xfrm>
            <a:off x="1056000" y="2065570"/>
            <a:ext cx="10080000" cy="3316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ct val="120000"/>
              </a:lnSpc>
              <a:tabLst>
                <a:tab pos="361950" algn="l"/>
              </a:tabLst>
            </a:pP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 	Teknik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Semburan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Kek</a:t>
            </a:r>
          </a:p>
          <a:p>
            <a:pPr marL="361950" indent="-361950">
              <a:lnSpc>
                <a:spcPct val="120000"/>
              </a:lnSpc>
              <a:tabLst>
                <a:tab pos="361950" algn="l"/>
              </a:tabLst>
            </a:pP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Peserta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mempelajari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mempraktikkan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teknik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mewarna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kaedah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semburan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“air brush”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persembahan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kek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elegan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1950" indent="-361950">
              <a:lnSpc>
                <a:spcPct val="120000"/>
              </a:lnSpc>
              <a:tabLst>
                <a:tab pos="361950" algn="l"/>
              </a:tabLst>
            </a:pPr>
            <a:endParaRPr lang="en-MY" sz="1600" dirty="0">
              <a:solidFill>
                <a:srgbClr val="3E3E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lnSpc>
                <a:spcPct val="120000"/>
              </a:lnSpc>
              <a:tabLst>
                <a:tab pos="361950" algn="l"/>
              </a:tabLst>
            </a:pP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08. 	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Timbul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3D</a:t>
            </a:r>
          </a:p>
          <a:p>
            <a:pPr marL="361950" indent="-361950">
              <a:lnSpc>
                <a:spcPct val="120000"/>
              </a:lnSpc>
              <a:tabLst>
                <a:tab pos="361950" algn="l"/>
              </a:tabLst>
            </a:pP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Peserta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memahami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menghasilkan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timbul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beserta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kaedah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3D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penyediaan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hiasan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penghasilan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kek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istimewa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cantik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menawan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1950" indent="-361950">
              <a:lnSpc>
                <a:spcPct val="120000"/>
              </a:lnSpc>
              <a:tabLst>
                <a:tab pos="361950" algn="l"/>
              </a:tabLst>
            </a:pPr>
            <a:endParaRPr lang="en-MY" sz="1600" dirty="0">
              <a:solidFill>
                <a:srgbClr val="3E3E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lnSpc>
                <a:spcPct val="120000"/>
              </a:lnSpc>
              <a:tabLst>
                <a:tab pos="361950" algn="l"/>
              </a:tabLst>
            </a:pP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 	Teknik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Ising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Kontemporari</a:t>
            </a:r>
            <a:endParaRPr lang="en-MY" sz="1600" dirty="0">
              <a:solidFill>
                <a:srgbClr val="3E3E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lnSpc>
                <a:spcPct val="120000"/>
              </a:lnSpc>
              <a:tabLst>
                <a:tab pos="361950" algn="l"/>
              </a:tabLst>
            </a:pP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Peserta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mendalami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teknik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icing dan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kaedah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piping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kontemporari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kek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dihasilkan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menambah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kek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bakal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peserta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sediakan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3978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3B1E1E-1994-4E2B-A34B-1FB715813A87}"/>
              </a:ext>
            </a:extLst>
          </p:cNvPr>
          <p:cNvSpPr txBox="1"/>
          <p:nvPr/>
        </p:nvSpPr>
        <p:spPr>
          <a:xfrm>
            <a:off x="1552575" y="1175407"/>
            <a:ext cx="9086850" cy="369332"/>
          </a:xfrm>
          <a:prstGeom prst="rect">
            <a:avLst/>
          </a:prstGeom>
          <a:solidFill>
            <a:srgbClr val="F8F7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pc="200" dirty="0">
                <a:solidFill>
                  <a:srgbClr val="5F5F5F"/>
                </a:solidFill>
                <a:latin typeface="Calibri Light" panose="020F0302020204030204" pitchFamily="34" charset="0"/>
                <a:ea typeface="PMingLiU" panose="02020500000000000000" pitchFamily="18" charset="-120"/>
                <a:cs typeface="Calibri Light" panose="020F0302020204030204" pitchFamily="34" charset="0"/>
              </a:rPr>
              <a:t>MODUL KURSUS</a:t>
            </a:r>
            <a:endParaRPr lang="en-GB" spc="200" dirty="0">
              <a:solidFill>
                <a:srgbClr val="5F5F5F"/>
              </a:solidFill>
              <a:latin typeface="Calibri Light" panose="020F0302020204030204" pitchFamily="34" charset="0"/>
              <a:ea typeface="PMingLiU" panose="02020500000000000000" pitchFamily="18" charset="-12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B56B38-F103-4684-A807-C6DDD01A80BA}"/>
              </a:ext>
            </a:extLst>
          </p:cNvPr>
          <p:cNvSpPr txBox="1"/>
          <p:nvPr/>
        </p:nvSpPr>
        <p:spPr>
          <a:xfrm>
            <a:off x="1056000" y="2065570"/>
            <a:ext cx="10080000" cy="952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ct val="120000"/>
              </a:lnSpc>
              <a:tabLst>
                <a:tab pos="361950" algn="l"/>
              </a:tabLst>
            </a:pP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	Teknik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Fotografi</a:t>
            </a:r>
            <a:endParaRPr lang="en-MY" sz="1600" dirty="0">
              <a:solidFill>
                <a:srgbClr val="3E3E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lnSpc>
                <a:spcPct val="120000"/>
              </a:lnSpc>
              <a:tabLst>
                <a:tab pos="361950" algn="l"/>
              </a:tabLst>
            </a:pP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Peserta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didedahkan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teknik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tips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merakam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gambar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promosi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talian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juga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persembahan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kek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semasa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majlis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bertema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trendy dan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terkini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MY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109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3B1E1E-1994-4E2B-A34B-1FB715813A87}"/>
              </a:ext>
            </a:extLst>
          </p:cNvPr>
          <p:cNvSpPr txBox="1"/>
          <p:nvPr/>
        </p:nvSpPr>
        <p:spPr>
          <a:xfrm>
            <a:off x="1552575" y="1175407"/>
            <a:ext cx="9086850" cy="369332"/>
          </a:xfrm>
          <a:prstGeom prst="rect">
            <a:avLst/>
          </a:prstGeom>
          <a:solidFill>
            <a:srgbClr val="F8F7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pc="200" dirty="0">
                <a:solidFill>
                  <a:srgbClr val="5F5F5F"/>
                </a:solidFill>
                <a:latin typeface="Calibri Light" panose="020F0302020204030204" pitchFamily="34" charset="0"/>
                <a:ea typeface="PMingLiU" panose="02020500000000000000" pitchFamily="18" charset="-120"/>
                <a:cs typeface="Calibri Light" panose="020F0302020204030204" pitchFamily="34" charset="0"/>
              </a:rPr>
              <a:t>PERKAKASAN PEMBELAJARAN</a:t>
            </a:r>
            <a:endParaRPr lang="en-GB" spc="200" dirty="0">
              <a:solidFill>
                <a:srgbClr val="5F5F5F"/>
              </a:solidFill>
              <a:latin typeface="Calibri Light" panose="020F0302020204030204" pitchFamily="34" charset="0"/>
              <a:ea typeface="PMingLiU" panose="02020500000000000000" pitchFamily="18" charset="-12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B56B38-F103-4684-A807-C6DDD01A80BA}"/>
              </a:ext>
            </a:extLst>
          </p:cNvPr>
          <p:cNvSpPr txBox="1"/>
          <p:nvPr/>
        </p:nvSpPr>
        <p:spPr>
          <a:xfrm>
            <a:off x="3936000" y="2065570"/>
            <a:ext cx="4320000" cy="326028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perkakasan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dipinjamkan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penganjur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antaranya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49263" indent="-268288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449263" algn="l"/>
              </a:tabLst>
            </a:pP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Pengadun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Elektrik</a:t>
            </a:r>
            <a:endParaRPr lang="en-MY" sz="1600" dirty="0">
              <a:solidFill>
                <a:srgbClr val="3E3E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263" indent="-268288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449263" algn="l"/>
              </a:tabLst>
            </a:pP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 Scale</a:t>
            </a:r>
          </a:p>
          <a:p>
            <a:pPr marL="449263" indent="-268288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449263" algn="l"/>
              </a:tabLst>
            </a:pP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Rolling Pin 40cm</a:t>
            </a:r>
          </a:p>
          <a:p>
            <a:pPr marL="449263" indent="-268288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449263" algn="l"/>
              </a:tabLst>
            </a:pP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Rubber and Metal Spatula</a:t>
            </a:r>
          </a:p>
          <a:p>
            <a:pPr marL="449263" indent="-268288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449263" algn="l"/>
              </a:tabLst>
            </a:pP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Cake Smoother and Embosser</a:t>
            </a:r>
          </a:p>
          <a:p>
            <a:pPr marL="449263" indent="-268288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449263" algn="l"/>
              </a:tabLst>
            </a:pP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Assorted Cutters</a:t>
            </a:r>
          </a:p>
          <a:p>
            <a:pPr marL="449263" indent="-268288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449263" algn="l"/>
              </a:tabLst>
            </a:pP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Half-Moon Scrapper</a:t>
            </a:r>
            <a:endParaRPr lang="en-MY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734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3B1E1E-1994-4E2B-A34B-1FB715813A87}"/>
              </a:ext>
            </a:extLst>
          </p:cNvPr>
          <p:cNvSpPr txBox="1"/>
          <p:nvPr/>
        </p:nvSpPr>
        <p:spPr>
          <a:xfrm>
            <a:off x="1552575" y="1175407"/>
            <a:ext cx="9086850" cy="369332"/>
          </a:xfrm>
          <a:prstGeom prst="rect">
            <a:avLst/>
          </a:prstGeom>
          <a:solidFill>
            <a:srgbClr val="F8F7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pc="200" dirty="0">
                <a:solidFill>
                  <a:srgbClr val="5F5F5F"/>
                </a:solidFill>
                <a:latin typeface="Calibri Light" panose="020F0302020204030204" pitchFamily="34" charset="0"/>
                <a:ea typeface="PMingLiU" panose="02020500000000000000" pitchFamily="18" charset="-120"/>
                <a:cs typeface="Calibri Light" panose="020F0302020204030204" pitchFamily="34" charset="0"/>
              </a:rPr>
              <a:t>BAHAN PEMBELAJARAN</a:t>
            </a:r>
            <a:endParaRPr lang="en-GB" spc="200" dirty="0">
              <a:solidFill>
                <a:srgbClr val="5F5F5F"/>
              </a:solidFill>
              <a:latin typeface="Calibri Light" panose="020F0302020204030204" pitchFamily="34" charset="0"/>
              <a:ea typeface="PMingLiU" panose="02020500000000000000" pitchFamily="18" charset="-12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B56B38-F103-4684-A807-C6DDD01A80BA}"/>
              </a:ext>
            </a:extLst>
          </p:cNvPr>
          <p:cNvSpPr txBox="1"/>
          <p:nvPr/>
        </p:nvSpPr>
        <p:spPr>
          <a:xfrm>
            <a:off x="3936000" y="2065570"/>
            <a:ext cx="4320000" cy="292846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disediakan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penganjur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antaranya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49263" indent="-268288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449263" algn="l"/>
              </a:tabLst>
            </a:pP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Styrofoam</a:t>
            </a:r>
          </a:p>
          <a:p>
            <a:pPr marL="449263" indent="-268288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449263" algn="l"/>
              </a:tabLst>
            </a:pP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Piping Bag</a:t>
            </a:r>
          </a:p>
          <a:p>
            <a:pPr marL="449263" indent="-268288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449263" algn="l"/>
              </a:tabLst>
            </a:pP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Fondant 7.5 kg</a:t>
            </a:r>
          </a:p>
          <a:p>
            <a:pPr marL="449263" indent="-268288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449263" algn="l"/>
              </a:tabLst>
            </a:pP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Gum Paste 1 kg</a:t>
            </a:r>
          </a:p>
          <a:p>
            <a:pPr marL="449263" indent="-268288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449263" algn="l"/>
              </a:tabLst>
            </a:pP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Icing Sugar </a:t>
            </a:r>
          </a:p>
          <a:p>
            <a:pPr marL="449263" indent="-268288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449263" algn="l"/>
              </a:tabLst>
            </a:pP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Corn Starch</a:t>
            </a:r>
          </a:p>
          <a:p>
            <a:pPr marL="449263" indent="-268288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449263" algn="l"/>
              </a:tabLst>
            </a:pP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Coloring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Gel</a:t>
            </a:r>
          </a:p>
        </p:txBody>
      </p:sp>
    </p:spTree>
    <p:extLst>
      <p:ext uri="{BB962C8B-B14F-4D97-AF65-F5344CB8AC3E}">
        <p14:creationId xmlns:p14="http://schemas.microsoft.com/office/powerpoint/2010/main" val="503184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1DF3A7-24E6-4018-AF0F-54C8D1F15645}"/>
              </a:ext>
            </a:extLst>
          </p:cNvPr>
          <p:cNvSpPr txBox="1"/>
          <p:nvPr/>
        </p:nvSpPr>
        <p:spPr>
          <a:xfrm>
            <a:off x="1552575" y="1175407"/>
            <a:ext cx="9086850" cy="369332"/>
          </a:xfrm>
          <a:prstGeom prst="rect">
            <a:avLst/>
          </a:prstGeom>
          <a:solidFill>
            <a:srgbClr val="F8F7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pc="200" dirty="0">
                <a:solidFill>
                  <a:srgbClr val="5F5F5F"/>
                </a:solidFill>
                <a:latin typeface="Calibri Light" panose="020F0302020204030204" pitchFamily="34" charset="0"/>
                <a:ea typeface="PMingLiU" panose="02020500000000000000" pitchFamily="18" charset="-120"/>
                <a:cs typeface="Calibri Light" panose="020F0302020204030204" pitchFamily="34" charset="0"/>
              </a:rPr>
              <a:t>PENGARAH AKADEMIK</a:t>
            </a:r>
            <a:endParaRPr lang="en-GB" spc="200" dirty="0">
              <a:solidFill>
                <a:srgbClr val="5F5F5F"/>
              </a:solidFill>
              <a:latin typeface="Calibri Light" panose="020F0302020204030204" pitchFamily="34" charset="0"/>
              <a:ea typeface="PMingLiU" panose="02020500000000000000" pitchFamily="18" charset="-120"/>
              <a:cs typeface="Calibri Light" panose="020F03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ACDD21-4A9B-4654-B605-52B5D2287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00" y="2238098"/>
            <a:ext cx="2880000" cy="288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51ED1C-1934-4BB2-B621-66AA30539562}"/>
              </a:ext>
            </a:extLst>
          </p:cNvPr>
          <p:cNvSpPr txBox="1"/>
          <p:nvPr/>
        </p:nvSpPr>
        <p:spPr>
          <a:xfrm>
            <a:off x="3998566" y="5282483"/>
            <a:ext cx="4194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5F5F5F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Chef </a:t>
            </a:r>
            <a:r>
              <a:rPr lang="en-US" sz="2000" dirty="0" err="1">
                <a:solidFill>
                  <a:srgbClr val="5F5F5F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Roizz</a:t>
            </a:r>
            <a:r>
              <a:rPr lang="en-US" sz="2000" dirty="0">
                <a:solidFill>
                  <a:srgbClr val="5F5F5F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F5F5F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Razalli</a:t>
            </a:r>
            <a:endParaRPr lang="en-US" sz="2000" dirty="0">
              <a:solidFill>
                <a:srgbClr val="5F5F5F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885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3B1E1E-1994-4E2B-A34B-1FB715813A87}"/>
              </a:ext>
            </a:extLst>
          </p:cNvPr>
          <p:cNvSpPr txBox="1"/>
          <p:nvPr/>
        </p:nvSpPr>
        <p:spPr>
          <a:xfrm>
            <a:off x="1552575" y="1175407"/>
            <a:ext cx="9086850" cy="369332"/>
          </a:xfrm>
          <a:prstGeom prst="rect">
            <a:avLst/>
          </a:prstGeom>
          <a:solidFill>
            <a:srgbClr val="F8F7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pc="200" dirty="0">
                <a:solidFill>
                  <a:srgbClr val="5F5F5F"/>
                </a:solidFill>
                <a:latin typeface="Calibri Light" panose="020F0302020204030204" pitchFamily="34" charset="0"/>
                <a:ea typeface="PMingLiU" panose="02020500000000000000" pitchFamily="18" charset="-120"/>
                <a:cs typeface="Calibri Light" panose="020F0302020204030204" pitchFamily="34" charset="0"/>
              </a:rPr>
              <a:t>PENGARAH AKADEMIK</a:t>
            </a:r>
            <a:endParaRPr lang="en-GB" spc="200" dirty="0">
              <a:solidFill>
                <a:srgbClr val="5F5F5F"/>
              </a:solidFill>
              <a:latin typeface="Calibri Light" panose="020F0302020204030204" pitchFamily="34" charset="0"/>
              <a:ea typeface="PMingLiU" panose="02020500000000000000" pitchFamily="18" charset="-12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B56B38-F103-4684-A807-C6DDD01A80BA}"/>
              </a:ext>
            </a:extLst>
          </p:cNvPr>
          <p:cNvSpPr txBox="1"/>
          <p:nvPr/>
        </p:nvSpPr>
        <p:spPr>
          <a:xfrm>
            <a:off x="1056000" y="2238098"/>
            <a:ext cx="10080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Chef Mohammad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Roizziddin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Mohd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Razalli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(Chef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Roizz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Pengasas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Pengarah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Akademik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Ketua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Tenaga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Pengajar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Pastry Trainer Malaysia. Belau juga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Pengerusi,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Pastri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Konfeksioneri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Persatuan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Gastronomi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Malaysia.</a:t>
            </a:r>
          </a:p>
          <a:p>
            <a:pPr algn="just"/>
            <a:endParaRPr lang="en-MY" sz="1600" b="0" i="0" dirty="0">
              <a:solidFill>
                <a:srgbClr val="3E3E3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Beliau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mantan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Ketua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Cef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Pastri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Pensyarah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Kanan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Berjaya University College.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Beliau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pernah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berkhidmat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Westin Kuala Lumpur dan Berkeley Court Hotel Dublin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sebelum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memulakan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karier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pensyarah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Kolej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Bandar Utama and Legend International College.</a:t>
            </a:r>
          </a:p>
          <a:p>
            <a:pPr algn="just"/>
            <a:endParaRPr lang="en-MY" sz="1600" b="0" i="0" dirty="0">
              <a:solidFill>
                <a:srgbClr val="3E3E3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 KLIEC, Chef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Roizz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Pengetua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Program Professional Certificate in Creative Culinary dan Professional Certificate in Pastry Arts.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Kedua-dua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persijilan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dianugerahkan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oleh London Examinations Board UK (LEB)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ditawarkan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NSN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Gemilang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Academy dan LKI Academy. </a:t>
            </a:r>
          </a:p>
          <a:p>
            <a:pPr algn="just"/>
            <a:endParaRPr lang="en-MY" sz="1600" b="0" i="0" dirty="0">
              <a:solidFill>
                <a:srgbClr val="3E3E3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Sebelum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pandemik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Covid-19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melanda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Chef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Roizz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pernah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terlibat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menyediakan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pelajar-pelajar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Malaysia yang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menduduki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peperiksaan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Culinary Viva Examination LEB di University of London pada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bulan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September 2019.</a:t>
            </a:r>
            <a:endParaRPr lang="en-MY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063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CC3FDC-461C-4B87-86CF-A225D7CAAD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" b="106"/>
          <a:stretch/>
        </p:blipFill>
        <p:spPr>
          <a:xfrm>
            <a:off x="2686000" y="2238098"/>
            <a:ext cx="2880000" cy="288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E943D5-661B-465B-87B2-B255FEC26A29}"/>
              </a:ext>
            </a:extLst>
          </p:cNvPr>
          <p:cNvSpPr txBox="1"/>
          <p:nvPr/>
        </p:nvSpPr>
        <p:spPr>
          <a:xfrm>
            <a:off x="2028566" y="5282483"/>
            <a:ext cx="4194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5F5F5F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Chef Abu </a:t>
            </a:r>
            <a:r>
              <a:rPr lang="en-US" sz="2000" dirty="0" err="1">
                <a:solidFill>
                  <a:srgbClr val="5F5F5F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Hamidy</a:t>
            </a:r>
            <a:endParaRPr lang="en-US" sz="2000" dirty="0">
              <a:solidFill>
                <a:srgbClr val="5F5F5F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BF68E9-E55D-476E-8A9E-9AE1703592AA}"/>
              </a:ext>
            </a:extLst>
          </p:cNvPr>
          <p:cNvSpPr txBox="1"/>
          <p:nvPr/>
        </p:nvSpPr>
        <p:spPr>
          <a:xfrm>
            <a:off x="1552575" y="1175407"/>
            <a:ext cx="9086850" cy="369332"/>
          </a:xfrm>
          <a:prstGeom prst="rect">
            <a:avLst/>
          </a:prstGeom>
          <a:solidFill>
            <a:srgbClr val="F8F7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pc="200" dirty="0">
                <a:solidFill>
                  <a:srgbClr val="5F5F5F"/>
                </a:solidFill>
                <a:latin typeface="Calibri Light" panose="020F0302020204030204" pitchFamily="34" charset="0"/>
                <a:ea typeface="PMingLiU" panose="02020500000000000000" pitchFamily="18" charset="-120"/>
                <a:cs typeface="Calibri Light" panose="020F0302020204030204" pitchFamily="34" charset="0"/>
              </a:rPr>
              <a:t>TENAGA PENGAJAR</a:t>
            </a:r>
            <a:endParaRPr lang="en-GB" spc="200" dirty="0">
              <a:solidFill>
                <a:srgbClr val="5F5F5F"/>
              </a:solidFill>
              <a:latin typeface="Calibri Light" panose="020F0302020204030204" pitchFamily="34" charset="0"/>
              <a:ea typeface="PMingLiU" panose="02020500000000000000" pitchFamily="18" charset="-120"/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216857-EAD0-41EF-BF0D-23B5E633C1EE}"/>
              </a:ext>
            </a:extLst>
          </p:cNvPr>
          <p:cNvSpPr txBox="1"/>
          <p:nvPr/>
        </p:nvSpPr>
        <p:spPr>
          <a:xfrm>
            <a:off x="6479356" y="2238098"/>
            <a:ext cx="4320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Chef Abu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Hamidy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Abu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Samah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Executive Pastry Chef di Equatorial Kuala Lumpur.</a:t>
            </a:r>
          </a:p>
          <a:p>
            <a:pPr algn="just"/>
            <a:b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 KLIEC, Chef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Hamidy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Pensyarah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Program Professional Certificate in Creative Culinary dan Professional Certificate in Pastry Arts.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Kedua-dua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persijilan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dianugerahkan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oleh London Examinations Board UK (LEB)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ditawarkan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NSN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Gemilang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Academy dan LKI Academy. </a:t>
            </a:r>
            <a:endParaRPr lang="en-MY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673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3D6A367-19BE-40C9-8C06-126DEED832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" b="213"/>
          <a:stretch/>
        </p:blipFill>
        <p:spPr>
          <a:xfrm>
            <a:off x="2686000" y="2238098"/>
            <a:ext cx="2880000" cy="288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E943D5-661B-465B-87B2-B255FEC26A29}"/>
              </a:ext>
            </a:extLst>
          </p:cNvPr>
          <p:cNvSpPr txBox="1"/>
          <p:nvPr/>
        </p:nvSpPr>
        <p:spPr>
          <a:xfrm>
            <a:off x="2028566" y="5282483"/>
            <a:ext cx="4194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5F5F5F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Chef </a:t>
            </a:r>
            <a:r>
              <a:rPr lang="en-US" sz="2000" dirty="0" err="1">
                <a:solidFill>
                  <a:srgbClr val="5F5F5F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Aideed</a:t>
            </a:r>
            <a:r>
              <a:rPr lang="en-US" sz="2000" dirty="0">
                <a:solidFill>
                  <a:srgbClr val="5F5F5F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F5F5F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Tajudin</a:t>
            </a:r>
            <a:endParaRPr lang="en-US" sz="2000" dirty="0">
              <a:solidFill>
                <a:srgbClr val="5F5F5F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BF68E9-E55D-476E-8A9E-9AE1703592AA}"/>
              </a:ext>
            </a:extLst>
          </p:cNvPr>
          <p:cNvSpPr txBox="1"/>
          <p:nvPr/>
        </p:nvSpPr>
        <p:spPr>
          <a:xfrm>
            <a:off x="1552575" y="1175407"/>
            <a:ext cx="9086850" cy="369332"/>
          </a:xfrm>
          <a:prstGeom prst="rect">
            <a:avLst/>
          </a:prstGeom>
          <a:solidFill>
            <a:srgbClr val="F8F7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pc="200" dirty="0">
                <a:solidFill>
                  <a:srgbClr val="5F5F5F"/>
                </a:solidFill>
                <a:latin typeface="Calibri Light" panose="020F0302020204030204" pitchFamily="34" charset="0"/>
                <a:ea typeface="PMingLiU" panose="02020500000000000000" pitchFamily="18" charset="-120"/>
                <a:cs typeface="Calibri Light" panose="020F0302020204030204" pitchFamily="34" charset="0"/>
              </a:rPr>
              <a:t>TENAGA PENGAJAR</a:t>
            </a:r>
            <a:endParaRPr lang="en-GB" spc="200" dirty="0">
              <a:solidFill>
                <a:srgbClr val="5F5F5F"/>
              </a:solidFill>
              <a:latin typeface="Calibri Light" panose="020F0302020204030204" pitchFamily="34" charset="0"/>
              <a:ea typeface="PMingLiU" panose="02020500000000000000" pitchFamily="18" charset="-120"/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216857-EAD0-41EF-BF0D-23B5E633C1EE}"/>
              </a:ext>
            </a:extLst>
          </p:cNvPr>
          <p:cNvSpPr txBox="1"/>
          <p:nvPr/>
        </p:nvSpPr>
        <p:spPr>
          <a:xfrm>
            <a:off x="6479356" y="2238098"/>
            <a:ext cx="432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​Chef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Mohd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Aideed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Tajudin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Pastry Artist di Pullman Kuala Lumpur.</a:t>
            </a:r>
          </a:p>
          <a:p>
            <a:pPr algn="just"/>
            <a:b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 KLIEC, Chef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Aideed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Pensyarah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Program Professional Certificate in Creative Culinary dan Professional Certificate in Pastry Arts.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Kedua-dua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persijilan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dianugerahkan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oleh London Examinations Board UK (LEB)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ditawarkan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NSN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Gemilang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Academy dan LKI Academy. </a:t>
            </a:r>
            <a:endParaRPr lang="en-MY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680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E943D5-661B-465B-87B2-B255FEC26A29}"/>
              </a:ext>
            </a:extLst>
          </p:cNvPr>
          <p:cNvSpPr txBox="1"/>
          <p:nvPr/>
        </p:nvSpPr>
        <p:spPr>
          <a:xfrm>
            <a:off x="2028566" y="5282483"/>
            <a:ext cx="4194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5F5F5F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Chef Firdaus Rashid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BF68E9-E55D-476E-8A9E-9AE1703592AA}"/>
              </a:ext>
            </a:extLst>
          </p:cNvPr>
          <p:cNvSpPr txBox="1"/>
          <p:nvPr/>
        </p:nvSpPr>
        <p:spPr>
          <a:xfrm>
            <a:off x="1552575" y="1175407"/>
            <a:ext cx="9086850" cy="369332"/>
          </a:xfrm>
          <a:prstGeom prst="rect">
            <a:avLst/>
          </a:prstGeom>
          <a:solidFill>
            <a:srgbClr val="F8F7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pc="200" dirty="0">
                <a:solidFill>
                  <a:srgbClr val="5F5F5F"/>
                </a:solidFill>
                <a:latin typeface="Calibri Light" panose="020F0302020204030204" pitchFamily="34" charset="0"/>
                <a:ea typeface="PMingLiU" panose="02020500000000000000" pitchFamily="18" charset="-120"/>
                <a:cs typeface="Calibri Light" panose="020F0302020204030204" pitchFamily="34" charset="0"/>
              </a:rPr>
              <a:t>TENAGA PENGAJAR</a:t>
            </a:r>
            <a:endParaRPr lang="en-GB" spc="200" dirty="0">
              <a:solidFill>
                <a:srgbClr val="5F5F5F"/>
              </a:solidFill>
              <a:latin typeface="Calibri Light" panose="020F0302020204030204" pitchFamily="34" charset="0"/>
              <a:ea typeface="PMingLiU" panose="02020500000000000000" pitchFamily="18" charset="-120"/>
              <a:cs typeface="Calibri Light" panose="020F03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31A759-F49E-4FC2-835C-DA8FCE2DF3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" b="213"/>
          <a:stretch/>
        </p:blipFill>
        <p:spPr>
          <a:xfrm>
            <a:off x="2686000" y="2238098"/>
            <a:ext cx="2880000" cy="288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216857-EAD0-41EF-BF0D-23B5E633C1EE}"/>
              </a:ext>
            </a:extLst>
          </p:cNvPr>
          <p:cNvSpPr txBox="1"/>
          <p:nvPr/>
        </p:nvSpPr>
        <p:spPr>
          <a:xfrm>
            <a:off x="6479356" y="2238098"/>
            <a:ext cx="432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Chef Mohamed Firdaus Abdul Rashid 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Pastry Chef di Lexis Hibiscus, Port Dickson.</a:t>
            </a:r>
            <a:b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 KLIEC, Chef Firdaus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Pensyarah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Program Professional Certificate in Creative Culinary dan Professional Certificate in Pastry Arts.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Kedua-dua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persijilan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dianugerahkan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oleh London Examinations Board UK (LEB)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ditawarkan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NSN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Gemilang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Academy dan LKI Academy. </a:t>
            </a:r>
            <a:endParaRPr lang="en-MY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422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3B1E1E-1994-4E2B-A34B-1FB715813A87}"/>
              </a:ext>
            </a:extLst>
          </p:cNvPr>
          <p:cNvSpPr txBox="1"/>
          <p:nvPr/>
        </p:nvSpPr>
        <p:spPr>
          <a:xfrm>
            <a:off x="1552575" y="1175407"/>
            <a:ext cx="9086850" cy="369332"/>
          </a:xfrm>
          <a:prstGeom prst="rect">
            <a:avLst/>
          </a:prstGeom>
          <a:solidFill>
            <a:srgbClr val="F8F7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pc="200" dirty="0">
                <a:solidFill>
                  <a:srgbClr val="5F5F5F"/>
                </a:solidFill>
                <a:latin typeface="Calibri Light" panose="020F0302020204030204" pitchFamily="34" charset="0"/>
                <a:ea typeface="PMingLiU" panose="02020500000000000000" pitchFamily="18" charset="-120"/>
                <a:cs typeface="Calibri Light" panose="020F0302020204030204" pitchFamily="34" charset="0"/>
              </a:rPr>
              <a:t>MENGENAI KURSUS</a:t>
            </a:r>
            <a:endParaRPr lang="en-GB" spc="200" dirty="0">
              <a:solidFill>
                <a:srgbClr val="5F5F5F"/>
              </a:solidFill>
              <a:latin typeface="Calibri Light" panose="020F0302020204030204" pitchFamily="34" charset="0"/>
              <a:ea typeface="PMingLiU" panose="02020500000000000000" pitchFamily="18" charset="-12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B56B38-F103-4684-A807-C6DDD01A80BA}"/>
              </a:ext>
            </a:extLst>
          </p:cNvPr>
          <p:cNvSpPr txBox="1"/>
          <p:nvPr/>
        </p:nvSpPr>
        <p:spPr>
          <a:xfrm>
            <a:off x="2547668" y="2065570"/>
            <a:ext cx="7096664" cy="3356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MY" sz="1600" b="1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Tajuk</a:t>
            </a:r>
            <a:r>
              <a:rPr lang="en-MY" sz="1600" b="1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Kursus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Asas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Seni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Pastri</a:t>
            </a:r>
            <a:endParaRPr lang="en-MY" sz="1600" b="0" i="0" dirty="0">
              <a:solidFill>
                <a:srgbClr val="3E3E3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endParaRPr lang="en-MY" sz="1600" b="0" i="0" dirty="0">
              <a:solidFill>
                <a:srgbClr val="3E3E3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MY" sz="1600" b="1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Anjuran</a:t>
            </a:r>
            <a:r>
              <a:rPr lang="en-MY" sz="1600" b="1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Pastry Trainer Malaysia</a:t>
            </a:r>
          </a:p>
          <a:p>
            <a:pPr algn="just">
              <a:spcAft>
                <a:spcPts val="600"/>
              </a:spcAft>
            </a:pPr>
            <a:endParaRPr lang="en-MY" sz="1600" b="0" i="0" dirty="0">
              <a:solidFill>
                <a:srgbClr val="3E3E3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MY" sz="1600" b="1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Maklumat </a:t>
            </a:r>
            <a:r>
              <a:rPr lang="en-MY" sz="1600" b="1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Penganjuran</a:t>
            </a:r>
            <a:r>
              <a:rPr lang="en-MY" sz="1600" b="1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en-MY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Anjuran</a:t>
            </a:r>
            <a:r>
              <a:rPr lang="en-MY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Kuala Lumpur Corporate Academy dan Pastry Trainer Malaysia </a:t>
            </a:r>
            <a:r>
              <a:rPr lang="en-MY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MY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kerjasama</a:t>
            </a:r>
            <a:r>
              <a:rPr lang="en-MY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UTMSpace</a:t>
            </a:r>
            <a:r>
              <a:rPr lang="en-MY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MY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Sijil</a:t>
            </a:r>
            <a:r>
              <a:rPr lang="en-MY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Penyertaan</a:t>
            </a:r>
            <a:r>
              <a:rPr lang="en-MY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dikeluarkan</a:t>
            </a:r>
            <a:r>
              <a:rPr lang="en-MY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MY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UTMSpace</a:t>
            </a:r>
            <a:r>
              <a:rPr lang="en-MY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MY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MY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kursus</a:t>
            </a:r>
            <a:r>
              <a:rPr lang="en-MY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MY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bawah</a:t>
            </a:r>
            <a:r>
              <a:rPr lang="en-MY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Kuala Lumpur Professional Skills Training Series yang </a:t>
            </a:r>
            <a:r>
              <a:rPr lang="en-MY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dibangunkan</a:t>
            </a:r>
            <a:r>
              <a:rPr lang="en-MY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Kuala Lumpur International Education Consortium (KLIEC).</a:t>
            </a:r>
          </a:p>
        </p:txBody>
      </p:sp>
    </p:spTree>
    <p:extLst>
      <p:ext uri="{BB962C8B-B14F-4D97-AF65-F5344CB8AC3E}">
        <p14:creationId xmlns:p14="http://schemas.microsoft.com/office/powerpoint/2010/main" val="1077980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34FCDC-0A90-4931-B928-62EE27AF8C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" b="318"/>
          <a:stretch/>
        </p:blipFill>
        <p:spPr>
          <a:xfrm>
            <a:off x="2686000" y="2238098"/>
            <a:ext cx="2880000" cy="288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E943D5-661B-465B-87B2-B255FEC26A29}"/>
              </a:ext>
            </a:extLst>
          </p:cNvPr>
          <p:cNvSpPr txBox="1"/>
          <p:nvPr/>
        </p:nvSpPr>
        <p:spPr>
          <a:xfrm>
            <a:off x="2028566" y="5282483"/>
            <a:ext cx="4194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5F5F5F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Chef Firdaus Ismail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BF68E9-E55D-476E-8A9E-9AE1703592AA}"/>
              </a:ext>
            </a:extLst>
          </p:cNvPr>
          <p:cNvSpPr txBox="1"/>
          <p:nvPr/>
        </p:nvSpPr>
        <p:spPr>
          <a:xfrm>
            <a:off x="1552575" y="1175407"/>
            <a:ext cx="9086850" cy="369332"/>
          </a:xfrm>
          <a:prstGeom prst="rect">
            <a:avLst/>
          </a:prstGeom>
          <a:solidFill>
            <a:srgbClr val="F8F7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pc="200" dirty="0">
                <a:solidFill>
                  <a:srgbClr val="5F5F5F"/>
                </a:solidFill>
                <a:latin typeface="Calibri Light" panose="020F0302020204030204" pitchFamily="34" charset="0"/>
                <a:ea typeface="PMingLiU" panose="02020500000000000000" pitchFamily="18" charset="-120"/>
                <a:cs typeface="Calibri Light" panose="020F0302020204030204" pitchFamily="34" charset="0"/>
              </a:rPr>
              <a:t>TENAGA PENGAJAR</a:t>
            </a:r>
            <a:endParaRPr lang="en-GB" spc="200" dirty="0">
              <a:solidFill>
                <a:srgbClr val="5F5F5F"/>
              </a:solidFill>
              <a:latin typeface="Calibri Light" panose="020F0302020204030204" pitchFamily="34" charset="0"/>
              <a:ea typeface="PMingLiU" panose="02020500000000000000" pitchFamily="18" charset="-120"/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216857-EAD0-41EF-BF0D-23B5E633C1EE}"/>
              </a:ext>
            </a:extLst>
          </p:cNvPr>
          <p:cNvSpPr txBox="1"/>
          <p:nvPr/>
        </p:nvSpPr>
        <p:spPr>
          <a:xfrm>
            <a:off x="6479356" y="2238098"/>
            <a:ext cx="4320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Chef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Mohd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Firdaus Ismail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Pastry Chef di Palace of Golden Horses Hotel Seri Kembangan.</a:t>
            </a:r>
          </a:p>
          <a:p>
            <a:pPr algn="just"/>
            <a:b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 KLIEC, Chef Firdaus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Pensyarah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Program Professional Certificate in Creative Culinary dan Professional Certificate in Pastry Arts.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Kedua-dua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persijilan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dianugerahkan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oleh London Examinations Board UK (LEB)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ditawarkan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NSN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Gemilang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Academy dan LKI Academy. </a:t>
            </a:r>
            <a:endParaRPr lang="en-MY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964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4A0C74-0032-4881-AED2-7CC1A82D4E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" b="318"/>
          <a:stretch/>
        </p:blipFill>
        <p:spPr>
          <a:xfrm>
            <a:off x="2686000" y="2238098"/>
            <a:ext cx="2880000" cy="288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E943D5-661B-465B-87B2-B255FEC26A29}"/>
              </a:ext>
            </a:extLst>
          </p:cNvPr>
          <p:cNvSpPr txBox="1"/>
          <p:nvPr/>
        </p:nvSpPr>
        <p:spPr>
          <a:xfrm>
            <a:off x="2028566" y="5282483"/>
            <a:ext cx="4194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5F5F5F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Chef Wan Saiful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BF68E9-E55D-476E-8A9E-9AE1703592AA}"/>
              </a:ext>
            </a:extLst>
          </p:cNvPr>
          <p:cNvSpPr txBox="1"/>
          <p:nvPr/>
        </p:nvSpPr>
        <p:spPr>
          <a:xfrm>
            <a:off x="1552575" y="1175407"/>
            <a:ext cx="9086850" cy="369332"/>
          </a:xfrm>
          <a:prstGeom prst="rect">
            <a:avLst/>
          </a:prstGeom>
          <a:solidFill>
            <a:srgbClr val="F8F7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pc="200" dirty="0">
                <a:solidFill>
                  <a:srgbClr val="5F5F5F"/>
                </a:solidFill>
                <a:latin typeface="Calibri Light" panose="020F0302020204030204" pitchFamily="34" charset="0"/>
                <a:ea typeface="PMingLiU" panose="02020500000000000000" pitchFamily="18" charset="-120"/>
                <a:cs typeface="Calibri Light" panose="020F0302020204030204" pitchFamily="34" charset="0"/>
              </a:rPr>
              <a:t>TENAGA PENGAJAR</a:t>
            </a:r>
            <a:endParaRPr lang="en-GB" spc="200" dirty="0">
              <a:solidFill>
                <a:srgbClr val="5F5F5F"/>
              </a:solidFill>
              <a:latin typeface="Calibri Light" panose="020F0302020204030204" pitchFamily="34" charset="0"/>
              <a:ea typeface="PMingLiU" panose="02020500000000000000" pitchFamily="18" charset="-120"/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216857-EAD0-41EF-BF0D-23B5E633C1EE}"/>
              </a:ext>
            </a:extLst>
          </p:cNvPr>
          <p:cNvSpPr txBox="1"/>
          <p:nvPr/>
        </p:nvSpPr>
        <p:spPr>
          <a:xfrm>
            <a:off x="6479356" y="2238098"/>
            <a:ext cx="4320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Chef Wan Saiful Asri Wan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Johar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Pastry Lecturer di Berjaya University College Kuala Lumpur.</a:t>
            </a:r>
          </a:p>
          <a:p>
            <a:pPr algn="just"/>
            <a:b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 KLIEC, Chef Wan Saiful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Pensyarah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Program Professional Certificate in Creative Culinary dan Professional Certificate in Pastry Arts.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Kedua-dua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persijilan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dianugerahkan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oleh London Examinations Board UK (LEB)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ditawarkan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NSN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Gemilang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Academy dan LKI Academy. </a:t>
            </a:r>
            <a:endParaRPr lang="en-MY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383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ECF5A2-373F-413E-B5BB-15CC0C6165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" b="213"/>
          <a:stretch/>
        </p:blipFill>
        <p:spPr>
          <a:xfrm>
            <a:off x="2686000" y="2238098"/>
            <a:ext cx="2880000" cy="288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E943D5-661B-465B-87B2-B255FEC26A29}"/>
              </a:ext>
            </a:extLst>
          </p:cNvPr>
          <p:cNvSpPr txBox="1"/>
          <p:nvPr/>
        </p:nvSpPr>
        <p:spPr>
          <a:xfrm>
            <a:off x="2028566" y="5282483"/>
            <a:ext cx="4194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5F5F5F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Chef </a:t>
            </a:r>
            <a:r>
              <a:rPr lang="en-US" sz="2000" dirty="0" err="1">
                <a:solidFill>
                  <a:srgbClr val="5F5F5F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Rukedi</a:t>
            </a:r>
            <a:r>
              <a:rPr lang="en-US" sz="2000" dirty="0">
                <a:solidFill>
                  <a:srgbClr val="5F5F5F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Aziz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BF68E9-E55D-476E-8A9E-9AE1703592AA}"/>
              </a:ext>
            </a:extLst>
          </p:cNvPr>
          <p:cNvSpPr txBox="1"/>
          <p:nvPr/>
        </p:nvSpPr>
        <p:spPr>
          <a:xfrm>
            <a:off x="1552575" y="1175407"/>
            <a:ext cx="9086850" cy="369332"/>
          </a:xfrm>
          <a:prstGeom prst="rect">
            <a:avLst/>
          </a:prstGeom>
          <a:solidFill>
            <a:srgbClr val="F8F7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pc="200" dirty="0">
                <a:solidFill>
                  <a:srgbClr val="5F5F5F"/>
                </a:solidFill>
                <a:latin typeface="Calibri Light" panose="020F0302020204030204" pitchFamily="34" charset="0"/>
                <a:ea typeface="PMingLiU" panose="02020500000000000000" pitchFamily="18" charset="-120"/>
                <a:cs typeface="Calibri Light" panose="020F0302020204030204" pitchFamily="34" charset="0"/>
              </a:rPr>
              <a:t>TENAGA PENGAJAR</a:t>
            </a:r>
            <a:endParaRPr lang="en-GB" spc="200" dirty="0">
              <a:solidFill>
                <a:srgbClr val="5F5F5F"/>
              </a:solidFill>
              <a:latin typeface="Calibri Light" panose="020F0302020204030204" pitchFamily="34" charset="0"/>
              <a:ea typeface="PMingLiU" panose="02020500000000000000" pitchFamily="18" charset="-120"/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216857-EAD0-41EF-BF0D-23B5E633C1EE}"/>
              </a:ext>
            </a:extLst>
          </p:cNvPr>
          <p:cNvSpPr txBox="1"/>
          <p:nvPr/>
        </p:nvSpPr>
        <p:spPr>
          <a:xfrm>
            <a:off x="6479356" y="2238098"/>
            <a:ext cx="432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Chef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Rukedi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Aziz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Pastry Chef di Sunway Putra Hotel Kuala Lumpur.</a:t>
            </a:r>
          </a:p>
          <a:p>
            <a:pPr algn="just"/>
            <a:b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 KLIEC, Chef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Rukedi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Pensyarah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Program Professional Certificate in Creative Culinary dan Professional Certificate in Pastry Arts.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Kedua-dua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persijilan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dianugerahkan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oleh London Examinations Board UK (LEB)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ditawarkan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NSN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Gemilang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Academy dan LKI Academy. </a:t>
            </a:r>
            <a:endParaRPr lang="en-MY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220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EEF66E-C251-444E-B6B1-598865D54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00" y="2238098"/>
            <a:ext cx="2880000" cy="288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E943D5-661B-465B-87B2-B255FEC26A29}"/>
              </a:ext>
            </a:extLst>
          </p:cNvPr>
          <p:cNvSpPr txBox="1"/>
          <p:nvPr/>
        </p:nvSpPr>
        <p:spPr>
          <a:xfrm>
            <a:off x="2028566" y="5282483"/>
            <a:ext cx="4194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5F5F5F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Chef </a:t>
            </a:r>
            <a:r>
              <a:rPr lang="en-US" sz="2000" dirty="0" err="1">
                <a:solidFill>
                  <a:srgbClr val="5F5F5F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Hairol</a:t>
            </a:r>
            <a:r>
              <a:rPr lang="en-US" sz="2000" dirty="0">
                <a:solidFill>
                  <a:srgbClr val="5F5F5F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Abadi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BF68E9-E55D-476E-8A9E-9AE1703592AA}"/>
              </a:ext>
            </a:extLst>
          </p:cNvPr>
          <p:cNvSpPr txBox="1"/>
          <p:nvPr/>
        </p:nvSpPr>
        <p:spPr>
          <a:xfrm>
            <a:off x="1552575" y="1175407"/>
            <a:ext cx="9086850" cy="369332"/>
          </a:xfrm>
          <a:prstGeom prst="rect">
            <a:avLst/>
          </a:prstGeom>
          <a:solidFill>
            <a:srgbClr val="F8F7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pc="200" dirty="0">
                <a:solidFill>
                  <a:srgbClr val="5F5F5F"/>
                </a:solidFill>
                <a:latin typeface="Calibri Light" panose="020F0302020204030204" pitchFamily="34" charset="0"/>
                <a:ea typeface="PMingLiU" panose="02020500000000000000" pitchFamily="18" charset="-120"/>
                <a:cs typeface="Calibri Light" panose="020F0302020204030204" pitchFamily="34" charset="0"/>
              </a:rPr>
              <a:t>TENAGA PENGAJAR</a:t>
            </a:r>
            <a:endParaRPr lang="en-GB" spc="200" dirty="0">
              <a:solidFill>
                <a:srgbClr val="5F5F5F"/>
              </a:solidFill>
              <a:latin typeface="Calibri Light" panose="020F0302020204030204" pitchFamily="34" charset="0"/>
              <a:ea typeface="PMingLiU" panose="02020500000000000000" pitchFamily="18" charset="-120"/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216857-EAD0-41EF-BF0D-23B5E633C1EE}"/>
              </a:ext>
            </a:extLst>
          </p:cNvPr>
          <p:cNvSpPr txBox="1"/>
          <p:nvPr/>
        </p:nvSpPr>
        <p:spPr>
          <a:xfrm>
            <a:off x="6479356" y="2238098"/>
            <a:ext cx="432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Chef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Hairol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Abadi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Pastry Chef di Grand Dorset Subang Jaya.</a:t>
            </a:r>
          </a:p>
          <a:p>
            <a:pPr algn="just"/>
            <a:b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 KLIEC, Chef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Hairol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Pensyarah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Program Professional Certificate in Creative Culinary.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Persijilan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dianugerahkan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oleh London Examinations Board UK (LEB)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ditawarkan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LKI Academy. </a:t>
            </a:r>
            <a:endParaRPr lang="en-MY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566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3B1E1E-1994-4E2B-A34B-1FB715813A87}"/>
              </a:ext>
            </a:extLst>
          </p:cNvPr>
          <p:cNvSpPr txBox="1"/>
          <p:nvPr/>
        </p:nvSpPr>
        <p:spPr>
          <a:xfrm>
            <a:off x="1552575" y="1175407"/>
            <a:ext cx="9086850" cy="369332"/>
          </a:xfrm>
          <a:prstGeom prst="rect">
            <a:avLst/>
          </a:prstGeom>
          <a:solidFill>
            <a:srgbClr val="F8F7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pc="200" dirty="0">
                <a:solidFill>
                  <a:srgbClr val="5F5F5F"/>
                </a:solidFill>
                <a:latin typeface="Calibri Light" panose="020F0302020204030204" pitchFamily="34" charset="0"/>
                <a:ea typeface="PMingLiU" panose="02020500000000000000" pitchFamily="18" charset="-120"/>
                <a:cs typeface="Calibri Light" panose="020F0302020204030204" pitchFamily="34" charset="0"/>
              </a:rPr>
              <a:t>GALERI BERITA</a:t>
            </a:r>
            <a:endParaRPr lang="en-GB" spc="200" dirty="0">
              <a:solidFill>
                <a:srgbClr val="5F5F5F"/>
              </a:solidFill>
              <a:latin typeface="Calibri Light" panose="020F0302020204030204" pitchFamily="34" charset="0"/>
              <a:ea typeface="PMingLiU" panose="02020500000000000000" pitchFamily="18" charset="-12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B56B38-F103-4684-A807-C6DDD01A80BA}"/>
              </a:ext>
            </a:extLst>
          </p:cNvPr>
          <p:cNvSpPr txBox="1"/>
          <p:nvPr/>
        </p:nvSpPr>
        <p:spPr>
          <a:xfrm>
            <a:off x="3936000" y="2238098"/>
            <a:ext cx="4320000" cy="159654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lIns="252000" tIns="180000" rIns="252000" bIns="180000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Pakar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Seni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Pastri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Bantu B40 Buat Kek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Taraf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Hotel 5 Bintang</a:t>
            </a:r>
          </a:p>
          <a:p>
            <a:pPr marL="285750" indent="-20002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Malaysia Kini - ​1 Disember 2020</a:t>
            </a:r>
          </a:p>
          <a:p>
            <a:pPr marL="285750" indent="-20002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​https://m.malaysiakini.com/news</a:t>
            </a:r>
            <a:endParaRPr lang="en-MY" sz="1600" b="0" i="0" dirty="0">
              <a:solidFill>
                <a:srgbClr val="3E3E3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671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EDAF7F-6321-4259-8459-2B5C7F57FE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" t="982" r="445"/>
          <a:stretch/>
        </p:blipFill>
        <p:spPr>
          <a:xfrm>
            <a:off x="3216000" y="1809000"/>
            <a:ext cx="576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16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3B1E1E-1994-4E2B-A34B-1FB715813A87}"/>
              </a:ext>
            </a:extLst>
          </p:cNvPr>
          <p:cNvSpPr txBox="1"/>
          <p:nvPr/>
        </p:nvSpPr>
        <p:spPr>
          <a:xfrm>
            <a:off x="1552575" y="1175407"/>
            <a:ext cx="9086850" cy="369332"/>
          </a:xfrm>
          <a:prstGeom prst="rect">
            <a:avLst/>
          </a:prstGeom>
          <a:solidFill>
            <a:srgbClr val="F8F7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pc="200" dirty="0">
                <a:solidFill>
                  <a:srgbClr val="5F5F5F"/>
                </a:solidFill>
                <a:latin typeface="Calibri Light" panose="020F0302020204030204" pitchFamily="34" charset="0"/>
                <a:ea typeface="PMingLiU" panose="02020500000000000000" pitchFamily="18" charset="-120"/>
                <a:cs typeface="Calibri Light" panose="020F0302020204030204" pitchFamily="34" charset="0"/>
              </a:rPr>
              <a:t>MENGENAI KAMI</a:t>
            </a:r>
            <a:endParaRPr lang="en-GB" spc="200" dirty="0">
              <a:solidFill>
                <a:srgbClr val="5F5F5F"/>
              </a:solidFill>
              <a:latin typeface="Calibri Light" panose="020F0302020204030204" pitchFamily="34" charset="0"/>
              <a:ea typeface="PMingLiU" panose="02020500000000000000" pitchFamily="18" charset="-12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B56B38-F103-4684-A807-C6DDD01A80BA}"/>
              </a:ext>
            </a:extLst>
          </p:cNvPr>
          <p:cNvSpPr txBox="1"/>
          <p:nvPr/>
        </p:nvSpPr>
        <p:spPr>
          <a:xfrm>
            <a:off x="1056000" y="2238098"/>
            <a:ext cx="10080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Pastry Trainer Malaysia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platform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perniagaan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jaringan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Chef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pengamal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industri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Chef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akademik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terutamanya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bergiat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bidang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Patisserie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menceburkan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diri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latihan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perundingan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menyebarkan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kemahiran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kemahiran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bidang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keusahawanan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yang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terpenting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menjana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peluang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pendapatan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jaringan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penerokaan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perniagaan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MY" sz="1600" dirty="0">
              <a:solidFill>
                <a:srgbClr val="3E3E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Pastry Trainer Malaysia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asaskan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Chef Mohammad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Roizziddin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Mohd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Razalli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2020 dan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dianggotai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oleh 12 orang chef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anggota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peringkat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penubuhannya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MY" sz="1600" b="0" i="0" dirty="0">
              <a:solidFill>
                <a:srgbClr val="3E3E3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MY" sz="1600" dirty="0">
              <a:solidFill>
                <a:srgbClr val="3E3E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Pastry Trainer Malaysia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menganggotai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Kuala Lumpur International Education Consortium (KLIEC) dan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semenjak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pemacu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bidang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latihan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pastri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KLIEC. Pastry Trainer Malaysia juga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terlibat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daklam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projek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Penjana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HRDF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perunding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penyedia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tenaga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pengajar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NSN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Gemilang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Academy yang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menyediakan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latihan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Level 2 Professional Certificate in Pastry Arts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LKI Academy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yangtelah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menyediakan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latihan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Level 2 Professional Certificate in Creative Culinary.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Kedua-dua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persijilan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dianugerahkan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oleh London Examinations Board UK.</a:t>
            </a:r>
          </a:p>
        </p:txBody>
      </p:sp>
    </p:spTree>
    <p:extLst>
      <p:ext uri="{BB962C8B-B14F-4D97-AF65-F5344CB8AC3E}">
        <p14:creationId xmlns:p14="http://schemas.microsoft.com/office/powerpoint/2010/main" val="497237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39A223-079E-4251-8678-0C5D5AE9B9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" t="924" r="439" b="47"/>
          <a:stretch/>
        </p:blipFill>
        <p:spPr>
          <a:xfrm>
            <a:off x="3216000" y="1809000"/>
            <a:ext cx="576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2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784E25-7FFE-49C2-8CEC-5562AD270A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" t="747" r="327" b="1"/>
          <a:stretch/>
        </p:blipFill>
        <p:spPr>
          <a:xfrm>
            <a:off x="3216000" y="1809000"/>
            <a:ext cx="576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62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539D3C-9E99-4F7F-8F35-7BF242A60B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1043" r="474"/>
          <a:stretch/>
        </p:blipFill>
        <p:spPr>
          <a:xfrm>
            <a:off x="3216000" y="1809000"/>
            <a:ext cx="576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32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3B1E1E-1994-4E2B-A34B-1FB715813A87}"/>
              </a:ext>
            </a:extLst>
          </p:cNvPr>
          <p:cNvSpPr txBox="1"/>
          <p:nvPr/>
        </p:nvSpPr>
        <p:spPr>
          <a:xfrm>
            <a:off x="1552575" y="1175407"/>
            <a:ext cx="9086850" cy="369332"/>
          </a:xfrm>
          <a:prstGeom prst="rect">
            <a:avLst/>
          </a:prstGeom>
          <a:solidFill>
            <a:srgbClr val="F8F7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pc="200" dirty="0">
                <a:solidFill>
                  <a:srgbClr val="5F5F5F"/>
                </a:solidFill>
                <a:latin typeface="Calibri Light" panose="020F0302020204030204" pitchFamily="34" charset="0"/>
                <a:ea typeface="PMingLiU" panose="02020500000000000000" pitchFamily="18" charset="-120"/>
                <a:cs typeface="Calibri Light" panose="020F0302020204030204" pitchFamily="34" charset="0"/>
              </a:rPr>
              <a:t>MENGENAI KURSUS</a:t>
            </a:r>
            <a:endParaRPr lang="en-GB" spc="200" dirty="0">
              <a:solidFill>
                <a:srgbClr val="5F5F5F"/>
              </a:solidFill>
              <a:latin typeface="Calibri Light" panose="020F0302020204030204" pitchFamily="34" charset="0"/>
              <a:ea typeface="PMingLiU" panose="02020500000000000000" pitchFamily="18" charset="-12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B56B38-F103-4684-A807-C6DDD01A80BA}"/>
              </a:ext>
            </a:extLst>
          </p:cNvPr>
          <p:cNvSpPr txBox="1"/>
          <p:nvPr/>
        </p:nvSpPr>
        <p:spPr>
          <a:xfrm>
            <a:off x="3763732" y="2238098"/>
            <a:ext cx="4664536" cy="30092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lIns="252000" tIns="180000" rIns="252000" bIns="180000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Durasi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Kursus</a:t>
            </a:r>
            <a:endParaRPr lang="en-MY" sz="1600" b="0" i="0" dirty="0">
              <a:solidFill>
                <a:srgbClr val="3E3E3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0002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Hari (12 Jam)</a:t>
            </a:r>
          </a:p>
          <a:p>
            <a:pPr marL="85725" algn="just">
              <a:lnSpc>
                <a:spcPct val="120000"/>
              </a:lnSpc>
            </a:pPr>
            <a:endParaRPr lang="en-MY" sz="1600" b="0" i="0" dirty="0">
              <a:solidFill>
                <a:srgbClr val="3E3E3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Yuran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Penyertaan</a:t>
            </a:r>
            <a:endParaRPr lang="en-MY" sz="1600" b="0" i="0" dirty="0">
              <a:solidFill>
                <a:srgbClr val="3E3E3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0002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RM 550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seorang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termasuk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apron dan white hat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endParaRPr lang="en-MY" sz="1600" b="0" i="0" dirty="0">
              <a:solidFill>
                <a:srgbClr val="3E3E3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Sijil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Penyertaan</a:t>
            </a:r>
            <a:endParaRPr lang="en-MY" sz="1600" b="0" i="0" dirty="0">
              <a:solidFill>
                <a:srgbClr val="3E3E3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0002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Disediakan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UTMSpace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KLIEC</a:t>
            </a:r>
          </a:p>
        </p:txBody>
      </p:sp>
    </p:spTree>
    <p:extLst>
      <p:ext uri="{BB962C8B-B14F-4D97-AF65-F5344CB8AC3E}">
        <p14:creationId xmlns:p14="http://schemas.microsoft.com/office/powerpoint/2010/main" val="11685882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A47F1A-3DFE-40F9-A010-0A5DC42350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" t="864" r="386"/>
          <a:stretch/>
        </p:blipFill>
        <p:spPr>
          <a:xfrm>
            <a:off x="3216000" y="1809000"/>
            <a:ext cx="576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318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1DDE16-2FCE-4850-AC7C-46A22C75E1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" t="735" r="320"/>
          <a:stretch/>
        </p:blipFill>
        <p:spPr>
          <a:xfrm>
            <a:off x="3216000" y="1809000"/>
            <a:ext cx="576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241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C4844B-4C6A-4063-A25B-3A43E62F04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" t="817" r="362"/>
          <a:stretch/>
        </p:blipFill>
        <p:spPr>
          <a:xfrm>
            <a:off x="3216000" y="1809000"/>
            <a:ext cx="576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890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CD52D5-7277-42B5-AC49-812A02BE9F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" t="900" r="403"/>
          <a:stretch/>
        </p:blipFill>
        <p:spPr>
          <a:xfrm>
            <a:off x="3216000" y="1809000"/>
            <a:ext cx="576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400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E6C384-0DC9-4062-B243-76568B8B95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" t="770" r="338"/>
          <a:stretch/>
        </p:blipFill>
        <p:spPr>
          <a:xfrm>
            <a:off x="3216000" y="1809000"/>
            <a:ext cx="576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91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3B1E1E-1994-4E2B-A34B-1FB715813A87}"/>
              </a:ext>
            </a:extLst>
          </p:cNvPr>
          <p:cNvSpPr txBox="1"/>
          <p:nvPr/>
        </p:nvSpPr>
        <p:spPr>
          <a:xfrm>
            <a:off x="1552575" y="1175407"/>
            <a:ext cx="9086850" cy="369332"/>
          </a:xfrm>
          <a:prstGeom prst="rect">
            <a:avLst/>
          </a:prstGeom>
          <a:solidFill>
            <a:srgbClr val="F8F7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pc="200" dirty="0">
                <a:solidFill>
                  <a:srgbClr val="5F5F5F"/>
                </a:solidFill>
                <a:latin typeface="Calibri Light" panose="020F0302020204030204" pitchFamily="34" charset="0"/>
                <a:ea typeface="PMingLiU" panose="02020500000000000000" pitchFamily="18" charset="-120"/>
                <a:cs typeface="Calibri Light" panose="020F0302020204030204" pitchFamily="34" charset="0"/>
              </a:rPr>
              <a:t>HUBUNGI KAMI</a:t>
            </a:r>
            <a:endParaRPr lang="en-GB" spc="200" dirty="0">
              <a:solidFill>
                <a:srgbClr val="5F5F5F"/>
              </a:solidFill>
              <a:latin typeface="Calibri Light" panose="020F0302020204030204" pitchFamily="34" charset="0"/>
              <a:ea typeface="PMingLiU" panose="02020500000000000000" pitchFamily="18" charset="-12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B56B38-F103-4684-A807-C6DDD01A80BA}"/>
              </a:ext>
            </a:extLst>
          </p:cNvPr>
          <p:cNvSpPr txBox="1"/>
          <p:nvPr/>
        </p:nvSpPr>
        <p:spPr>
          <a:xfrm>
            <a:off x="3936000" y="2238098"/>
            <a:ext cx="4320000" cy="2559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lIns="252000" tIns="180000" rIns="252000" bIns="180000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Chef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Roizz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Razalli</a:t>
            </a:r>
            <a:endParaRPr lang="en-MY" sz="1600" b="0" i="0" dirty="0">
              <a:solidFill>
                <a:srgbClr val="3E3E3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0002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018-0224 5677</a:t>
            </a:r>
          </a:p>
          <a:p>
            <a:pPr marL="285750" indent="-20002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chefroizzrazalli@gmail.com</a:t>
            </a:r>
            <a:endParaRPr lang="en-MY" sz="1600" dirty="0">
              <a:solidFill>
                <a:srgbClr val="3E3E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0002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MY" sz="1600" b="0" i="0" dirty="0">
              <a:solidFill>
                <a:srgbClr val="3E3E3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Chef Abu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Hamidy</a:t>
            </a:r>
            <a:endParaRPr lang="en-MY" sz="1600" b="0" i="0" dirty="0">
              <a:solidFill>
                <a:srgbClr val="3E3E3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0002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018-0202 7009</a:t>
            </a:r>
          </a:p>
          <a:p>
            <a:pPr marL="285750" indent="-20002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chefabuhamidy@gmail.co​m</a:t>
            </a:r>
            <a:endParaRPr lang="en-MY" sz="1600" dirty="0">
              <a:solidFill>
                <a:srgbClr val="3E3E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536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3B1E1E-1994-4E2B-A34B-1FB715813A87}"/>
              </a:ext>
            </a:extLst>
          </p:cNvPr>
          <p:cNvSpPr txBox="1"/>
          <p:nvPr/>
        </p:nvSpPr>
        <p:spPr>
          <a:xfrm>
            <a:off x="1552575" y="1175407"/>
            <a:ext cx="9086850" cy="369332"/>
          </a:xfrm>
          <a:prstGeom prst="rect">
            <a:avLst/>
          </a:prstGeom>
          <a:solidFill>
            <a:srgbClr val="F8F7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pc="200" dirty="0">
                <a:solidFill>
                  <a:srgbClr val="5F5F5F"/>
                </a:solidFill>
                <a:latin typeface="Calibri Light" panose="020F0302020204030204" pitchFamily="34" charset="0"/>
                <a:ea typeface="PMingLiU" panose="02020500000000000000" pitchFamily="18" charset="-120"/>
                <a:cs typeface="Calibri Light" panose="020F0302020204030204" pitchFamily="34" charset="0"/>
              </a:rPr>
              <a:t>SPESIFIKASI KURSUS</a:t>
            </a:r>
            <a:endParaRPr lang="en-GB" spc="200" dirty="0">
              <a:solidFill>
                <a:srgbClr val="5F5F5F"/>
              </a:solidFill>
              <a:latin typeface="Calibri Light" panose="020F0302020204030204" pitchFamily="34" charset="0"/>
              <a:ea typeface="PMingLiU" panose="02020500000000000000" pitchFamily="18" charset="-12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B56B38-F103-4684-A807-C6DDD01A80BA}"/>
              </a:ext>
            </a:extLst>
          </p:cNvPr>
          <p:cNvSpPr txBox="1"/>
          <p:nvPr/>
        </p:nvSpPr>
        <p:spPr>
          <a:xfrm>
            <a:off x="1056000" y="2065570"/>
            <a:ext cx="10080000" cy="183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1600" b="1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Matlamat</a:t>
            </a:r>
            <a:r>
              <a:rPr lang="en-MY" sz="1600" b="1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1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Kursus</a:t>
            </a:r>
            <a:r>
              <a:rPr lang="en-MY" sz="1600" b="1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20000"/>
              </a:lnSpc>
            </a:pPr>
            <a:endParaRPr lang="en-MY" sz="1600" b="1" i="0" dirty="0">
              <a:solidFill>
                <a:srgbClr val="3E3E3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Bimbingan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kursus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pebuatan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kek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fondan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asas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kek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agar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mencorak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landskap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jualan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kek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komponen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hiasan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kek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bakal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dihasilkan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peserta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kelak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Program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bertujuan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melahirkan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usahawan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berdaya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saing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bidang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penghususan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pastry dan cake artistry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golongan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B40,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lelaki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wanita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peringkat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umur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bermula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4170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3B1E1E-1994-4E2B-A34B-1FB715813A87}"/>
              </a:ext>
            </a:extLst>
          </p:cNvPr>
          <p:cNvSpPr txBox="1"/>
          <p:nvPr/>
        </p:nvSpPr>
        <p:spPr>
          <a:xfrm>
            <a:off x="1552575" y="1175407"/>
            <a:ext cx="9086850" cy="369332"/>
          </a:xfrm>
          <a:prstGeom prst="rect">
            <a:avLst/>
          </a:prstGeom>
          <a:solidFill>
            <a:srgbClr val="F8F7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pc="200" dirty="0">
                <a:solidFill>
                  <a:srgbClr val="5F5F5F"/>
                </a:solidFill>
                <a:latin typeface="Calibri Light" panose="020F0302020204030204" pitchFamily="34" charset="0"/>
                <a:ea typeface="PMingLiU" panose="02020500000000000000" pitchFamily="18" charset="-120"/>
                <a:cs typeface="Calibri Light" panose="020F0302020204030204" pitchFamily="34" charset="0"/>
              </a:rPr>
              <a:t>SPESIFIKASI KURSUS</a:t>
            </a:r>
            <a:endParaRPr lang="en-GB" spc="200" dirty="0">
              <a:solidFill>
                <a:srgbClr val="5F5F5F"/>
              </a:solidFill>
              <a:latin typeface="Calibri Light" panose="020F0302020204030204" pitchFamily="34" charset="0"/>
              <a:ea typeface="PMingLiU" panose="02020500000000000000" pitchFamily="18" charset="-12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B56B38-F103-4684-A807-C6DDD01A80BA}"/>
              </a:ext>
            </a:extLst>
          </p:cNvPr>
          <p:cNvSpPr txBox="1"/>
          <p:nvPr/>
        </p:nvSpPr>
        <p:spPr>
          <a:xfrm>
            <a:off x="1056000" y="2065570"/>
            <a:ext cx="10080000" cy="1543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1600" b="1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Hasil </a:t>
            </a:r>
            <a:r>
              <a:rPr lang="en-MY" sz="1600" b="1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MY" sz="1600" b="1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1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Akademik</a:t>
            </a:r>
            <a:r>
              <a:rPr lang="en-MY" sz="1600" b="1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20000"/>
              </a:lnSpc>
            </a:pPr>
            <a:endParaRPr lang="en-MY" sz="1600" b="1" i="0" dirty="0">
              <a:solidFill>
                <a:srgbClr val="3E3E3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Penganjur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mencadangkan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kursus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kek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fondant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berasaskan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butter cake (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lepa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tenusu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sayuran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bercirikan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tema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hari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pengantin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acara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bertema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berkaitan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kek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bersaiz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tiga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beserta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hiasan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diperhalusi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teknik-teknik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trendy dan </a:t>
            </a:r>
            <a:r>
              <a:rPr lang="en-MY" sz="1600" b="0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terkini</a:t>
            </a:r>
            <a:r>
              <a:rPr lang="en-MY" sz="16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5216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3B1E1E-1994-4E2B-A34B-1FB715813A87}"/>
              </a:ext>
            </a:extLst>
          </p:cNvPr>
          <p:cNvSpPr txBox="1"/>
          <p:nvPr/>
        </p:nvSpPr>
        <p:spPr>
          <a:xfrm>
            <a:off x="1552575" y="1175407"/>
            <a:ext cx="9086850" cy="369332"/>
          </a:xfrm>
          <a:prstGeom prst="rect">
            <a:avLst/>
          </a:prstGeom>
          <a:solidFill>
            <a:srgbClr val="F8F7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pc="200" dirty="0">
                <a:solidFill>
                  <a:srgbClr val="5F5F5F"/>
                </a:solidFill>
                <a:latin typeface="Calibri Light" panose="020F0302020204030204" pitchFamily="34" charset="0"/>
                <a:ea typeface="PMingLiU" panose="02020500000000000000" pitchFamily="18" charset="-120"/>
                <a:cs typeface="Calibri Light" panose="020F0302020204030204" pitchFamily="34" charset="0"/>
              </a:rPr>
              <a:t>SPESIFIKASI KURSUS</a:t>
            </a:r>
            <a:endParaRPr lang="en-GB" spc="200" dirty="0">
              <a:solidFill>
                <a:srgbClr val="5F5F5F"/>
              </a:solidFill>
              <a:latin typeface="Calibri Light" panose="020F0302020204030204" pitchFamily="34" charset="0"/>
              <a:ea typeface="PMingLiU" panose="02020500000000000000" pitchFamily="18" charset="-12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B56B38-F103-4684-A807-C6DDD01A80BA}"/>
              </a:ext>
            </a:extLst>
          </p:cNvPr>
          <p:cNvSpPr txBox="1"/>
          <p:nvPr/>
        </p:nvSpPr>
        <p:spPr>
          <a:xfrm>
            <a:off x="1056000" y="2065570"/>
            <a:ext cx="10080000" cy="183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1600" b="1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Hasil </a:t>
            </a:r>
            <a:r>
              <a:rPr lang="en-MY" sz="1600" b="1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MY" sz="1600" b="1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1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MY" sz="1600" b="1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20000"/>
              </a:lnSpc>
            </a:pPr>
            <a:endParaRPr lang="en-MY" sz="1600" b="1" i="0" dirty="0">
              <a:solidFill>
                <a:srgbClr val="3E3E3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Kerangka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menggalakan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golongan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sasar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agar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berdaya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saing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yakin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penghasilan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sendiri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dipasarkan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medium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jualan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talian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juga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jualan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terus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stokis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dropship.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Selain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daripada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peserta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menambah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jaringan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networking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diantara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peserta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kebaikan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jaringan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bakal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terhasil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selepas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tamat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hari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MY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8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3B1E1E-1994-4E2B-A34B-1FB715813A87}"/>
              </a:ext>
            </a:extLst>
          </p:cNvPr>
          <p:cNvSpPr txBox="1"/>
          <p:nvPr/>
        </p:nvSpPr>
        <p:spPr>
          <a:xfrm>
            <a:off x="1552575" y="1175407"/>
            <a:ext cx="9086850" cy="369332"/>
          </a:xfrm>
          <a:prstGeom prst="rect">
            <a:avLst/>
          </a:prstGeom>
          <a:solidFill>
            <a:srgbClr val="F8F7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pc="200" dirty="0">
                <a:solidFill>
                  <a:srgbClr val="5F5F5F"/>
                </a:solidFill>
                <a:latin typeface="Calibri Light" panose="020F0302020204030204" pitchFamily="34" charset="0"/>
                <a:ea typeface="PMingLiU" panose="02020500000000000000" pitchFamily="18" charset="-120"/>
                <a:cs typeface="Calibri Light" panose="020F0302020204030204" pitchFamily="34" charset="0"/>
              </a:rPr>
              <a:t>SPESIFIKASI KURSUS</a:t>
            </a:r>
            <a:endParaRPr lang="en-GB" spc="200" dirty="0">
              <a:solidFill>
                <a:srgbClr val="5F5F5F"/>
              </a:solidFill>
              <a:latin typeface="Calibri Light" panose="020F0302020204030204" pitchFamily="34" charset="0"/>
              <a:ea typeface="PMingLiU" panose="02020500000000000000" pitchFamily="18" charset="-12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B56B38-F103-4684-A807-C6DDD01A80BA}"/>
              </a:ext>
            </a:extLst>
          </p:cNvPr>
          <p:cNvSpPr txBox="1"/>
          <p:nvPr/>
        </p:nvSpPr>
        <p:spPr>
          <a:xfrm>
            <a:off x="1056000" y="2065570"/>
            <a:ext cx="10080000" cy="2134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1600" b="1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Kaedah</a:t>
            </a:r>
            <a:r>
              <a:rPr lang="en-MY" sz="1600" b="1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1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MY" sz="1600" b="1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20000"/>
              </a:lnSpc>
            </a:pPr>
            <a:endParaRPr lang="en-MY" sz="1600" b="1" i="0" dirty="0">
              <a:solidFill>
                <a:srgbClr val="3E3E3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Peserta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didedahkan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kaedah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amali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(hands on)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hari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berkumpulan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yang di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syorkan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seramai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peserta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kumpulan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Kaedah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bertujuan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agar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peserta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memupuk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semangat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kerjasama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kumpulan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mencapai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objektif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keusahawanan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juga team work yang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dipraktikkan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kelak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dunia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perniagaan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sebenar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Selain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daripada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peserta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menambah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jaringan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networking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diantara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peserta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kebaikan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bakal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terhasil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selepas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tamat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hari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MY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086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3B1E1E-1994-4E2B-A34B-1FB715813A87}"/>
              </a:ext>
            </a:extLst>
          </p:cNvPr>
          <p:cNvSpPr txBox="1"/>
          <p:nvPr/>
        </p:nvSpPr>
        <p:spPr>
          <a:xfrm>
            <a:off x="1552575" y="1175407"/>
            <a:ext cx="9086850" cy="369332"/>
          </a:xfrm>
          <a:prstGeom prst="rect">
            <a:avLst/>
          </a:prstGeom>
          <a:solidFill>
            <a:srgbClr val="F8F7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pc="200" dirty="0">
                <a:solidFill>
                  <a:srgbClr val="5F5F5F"/>
                </a:solidFill>
                <a:latin typeface="Calibri Light" panose="020F0302020204030204" pitchFamily="34" charset="0"/>
                <a:ea typeface="PMingLiU" panose="02020500000000000000" pitchFamily="18" charset="-120"/>
                <a:cs typeface="Calibri Light" panose="020F0302020204030204" pitchFamily="34" charset="0"/>
              </a:rPr>
              <a:t>SPESIFIKASI KURSUS</a:t>
            </a:r>
            <a:endParaRPr lang="en-GB" spc="200" dirty="0">
              <a:solidFill>
                <a:srgbClr val="5F5F5F"/>
              </a:solidFill>
              <a:latin typeface="Calibri Light" panose="020F0302020204030204" pitchFamily="34" charset="0"/>
              <a:ea typeface="PMingLiU" panose="02020500000000000000" pitchFamily="18" charset="-12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B56B38-F103-4684-A807-C6DDD01A80BA}"/>
              </a:ext>
            </a:extLst>
          </p:cNvPr>
          <p:cNvSpPr txBox="1"/>
          <p:nvPr/>
        </p:nvSpPr>
        <p:spPr>
          <a:xfrm>
            <a:off x="1056000" y="2065570"/>
            <a:ext cx="1008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600" b="1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MY" sz="1600" b="1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1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Kursus</a:t>
            </a:r>
            <a:r>
              <a:rPr lang="en-MY" sz="1600" b="1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MY" sz="1600" b="1" i="0" dirty="0">
              <a:solidFill>
                <a:srgbClr val="3E3E3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Pelajar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menyiapkan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kek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tiga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berkumpulan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MY" sz="1600" dirty="0">
              <a:solidFill>
                <a:srgbClr val="3E3E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MY" sz="1600" dirty="0">
              <a:solidFill>
                <a:srgbClr val="3E3E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MY" sz="1600" b="1" i="0" dirty="0" err="1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Penilaian</a:t>
            </a:r>
            <a:r>
              <a:rPr lang="en-MY" sz="1600" b="1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MY" sz="1600" b="1" i="0" dirty="0">
              <a:solidFill>
                <a:srgbClr val="3E3E3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dinilai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pemeriksa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jemputan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MY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843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3B1E1E-1994-4E2B-A34B-1FB715813A87}"/>
              </a:ext>
            </a:extLst>
          </p:cNvPr>
          <p:cNvSpPr txBox="1"/>
          <p:nvPr/>
        </p:nvSpPr>
        <p:spPr>
          <a:xfrm>
            <a:off x="1552575" y="1175407"/>
            <a:ext cx="9086850" cy="369332"/>
          </a:xfrm>
          <a:prstGeom prst="rect">
            <a:avLst/>
          </a:prstGeom>
          <a:solidFill>
            <a:srgbClr val="F8F7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pc="200" dirty="0">
                <a:solidFill>
                  <a:srgbClr val="5F5F5F"/>
                </a:solidFill>
                <a:latin typeface="Calibri Light" panose="020F0302020204030204" pitchFamily="34" charset="0"/>
                <a:ea typeface="PMingLiU" panose="02020500000000000000" pitchFamily="18" charset="-120"/>
                <a:cs typeface="Calibri Light" panose="020F0302020204030204" pitchFamily="34" charset="0"/>
              </a:rPr>
              <a:t>MODUL KURSUS</a:t>
            </a:r>
            <a:endParaRPr lang="en-GB" spc="200" dirty="0">
              <a:solidFill>
                <a:srgbClr val="5F5F5F"/>
              </a:solidFill>
              <a:latin typeface="Calibri Light" panose="020F0302020204030204" pitchFamily="34" charset="0"/>
              <a:ea typeface="PMingLiU" panose="02020500000000000000" pitchFamily="18" charset="-12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B56B38-F103-4684-A807-C6DDD01A80BA}"/>
              </a:ext>
            </a:extLst>
          </p:cNvPr>
          <p:cNvSpPr txBox="1"/>
          <p:nvPr/>
        </p:nvSpPr>
        <p:spPr>
          <a:xfrm>
            <a:off x="1056000" y="2065570"/>
            <a:ext cx="10080000" cy="3316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ct val="120000"/>
              </a:lnSpc>
              <a:tabLst>
                <a:tab pos="361950" algn="l"/>
              </a:tabLst>
            </a:pP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 	Kek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Bertingkat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Premium</a:t>
            </a:r>
          </a:p>
          <a:p>
            <a:pPr marL="361950" indent="-361950">
              <a:lnSpc>
                <a:spcPct val="120000"/>
              </a:lnSpc>
              <a:tabLst>
                <a:tab pos="361950" algn="l"/>
              </a:tabLst>
            </a:pP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Peserta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menguasai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kaedah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teknik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penyediaan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kek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perkahwinan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bercirikan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bersaiz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tiga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bersesuain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majlis.</a:t>
            </a:r>
          </a:p>
          <a:p>
            <a:pPr marL="361950" indent="-361950">
              <a:lnSpc>
                <a:spcPct val="120000"/>
              </a:lnSpc>
              <a:tabLst>
                <a:tab pos="361950" algn="l"/>
              </a:tabLst>
            </a:pPr>
            <a:endParaRPr lang="en-MY" sz="1600" dirty="0">
              <a:solidFill>
                <a:srgbClr val="3E3E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lnSpc>
                <a:spcPct val="120000"/>
              </a:lnSpc>
              <a:tabLst>
                <a:tab pos="361950" algn="l"/>
              </a:tabLst>
            </a:pP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 	Teknik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Fondan</a:t>
            </a:r>
            <a:endParaRPr lang="en-MY" sz="1600" dirty="0">
              <a:solidFill>
                <a:srgbClr val="3E3E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lnSpc>
                <a:spcPct val="120000"/>
              </a:lnSpc>
              <a:tabLst>
                <a:tab pos="361950" algn="l"/>
              </a:tabLst>
            </a:pP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Peserta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mempraktikkan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mempelajari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kaedah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teknik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fondant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terkini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mengasah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bakat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peserta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memperhalusi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teknik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teknik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penyediaan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kek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fondant.</a:t>
            </a:r>
          </a:p>
          <a:p>
            <a:pPr marL="361950" indent="-361950">
              <a:lnSpc>
                <a:spcPct val="120000"/>
              </a:lnSpc>
              <a:tabLst>
                <a:tab pos="361950" algn="l"/>
              </a:tabLst>
            </a:pPr>
            <a:endParaRPr lang="en-MY" sz="1600" dirty="0">
              <a:solidFill>
                <a:srgbClr val="3E3E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lnSpc>
                <a:spcPct val="120000"/>
              </a:lnSpc>
              <a:tabLst>
                <a:tab pos="361950" algn="l"/>
              </a:tabLst>
            </a:pP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03. 	Bunga Pes Gam</a:t>
            </a:r>
          </a:p>
          <a:p>
            <a:pPr marL="361950" indent="-361950">
              <a:lnSpc>
                <a:spcPct val="120000"/>
              </a:lnSpc>
              <a:tabLst>
                <a:tab pos="361950" algn="l"/>
              </a:tabLst>
            </a:pP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Peserta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mempelajari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teknik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gum paste,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memperhalusi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teknik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pembuatan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jenis-jenis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gubahan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dihasilkan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MY" sz="16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doh gula.</a:t>
            </a:r>
          </a:p>
        </p:txBody>
      </p:sp>
    </p:spTree>
    <p:extLst>
      <p:ext uri="{BB962C8B-B14F-4D97-AF65-F5344CB8AC3E}">
        <p14:creationId xmlns:p14="http://schemas.microsoft.com/office/powerpoint/2010/main" val="370607436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45902</TotalTime>
  <Words>1590</Words>
  <Application>Microsoft Office PowerPoint</Application>
  <PresentationFormat>Widescreen</PresentationFormat>
  <Paragraphs>150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PMingLiU</vt:lpstr>
      <vt:lpstr>Arial</vt:lpstr>
      <vt:lpstr>Calibri</vt:lpstr>
      <vt:lpstr>Calibri Light</vt:lpstr>
      <vt:lpstr>Segoe UI Light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Mithaq Abd Mutalib</dc:creator>
  <cp:lastModifiedBy>Roy Azlan</cp:lastModifiedBy>
  <cp:revision>862</cp:revision>
  <dcterms:created xsi:type="dcterms:W3CDTF">2017-03-01T17:08:26Z</dcterms:created>
  <dcterms:modified xsi:type="dcterms:W3CDTF">2021-05-20T22:00:12Z</dcterms:modified>
</cp:coreProperties>
</file>