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3"/>
  </p:notesMasterIdLst>
  <p:sldIdLst>
    <p:sldId id="1412" r:id="rId2"/>
    <p:sldId id="1499" r:id="rId3"/>
    <p:sldId id="1492" r:id="rId4"/>
    <p:sldId id="1490" r:id="rId5"/>
    <p:sldId id="1510" r:id="rId6"/>
    <p:sldId id="1511" r:id="rId7"/>
    <p:sldId id="1512" r:id="rId8"/>
    <p:sldId id="1515" r:id="rId9"/>
    <p:sldId id="1514" r:id="rId10"/>
    <p:sldId id="1507" r:id="rId11"/>
    <p:sldId id="151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AB2"/>
    <a:srgbClr val="C02528"/>
    <a:srgbClr val="5F5F5F"/>
    <a:srgbClr val="6D6D6B"/>
    <a:srgbClr val="FFFFFF"/>
    <a:srgbClr val="BFBFBF"/>
    <a:srgbClr val="303030"/>
    <a:srgbClr val="F2F2F2"/>
    <a:srgbClr val="F8F7F3"/>
    <a:srgbClr val="E9E7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404" autoAdjust="0"/>
    <p:restoredTop sz="96374" autoAdjust="0"/>
  </p:normalViewPr>
  <p:slideViewPr>
    <p:cSldViewPr snapToGrid="0">
      <p:cViewPr varScale="1">
        <p:scale>
          <a:sx n="107" d="100"/>
          <a:sy n="107" d="100"/>
        </p:scale>
        <p:origin x="99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F660B-A08B-4135-83F9-E735D2B20965}" type="datetimeFigureOut">
              <a:rPr lang="en-MY" smtClean="0"/>
              <a:t>9/9/2022</a:t>
            </a:fld>
            <a:endParaRPr lang="en-MY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8C904-A06B-4513-B324-5D0D65982341}" type="slidenum">
              <a:rPr lang="en-MY" smtClean="0"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127092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F94E358-4F83-4BB7-8BA7-851F39BAF10C}"/>
              </a:ext>
            </a:extLst>
          </p:cNvPr>
          <p:cNvSpPr/>
          <p:nvPr userDrawn="1"/>
        </p:nvSpPr>
        <p:spPr>
          <a:xfrm>
            <a:off x="0" y="549000"/>
            <a:ext cx="12192000" cy="5760000"/>
          </a:xfrm>
          <a:prstGeom prst="rect">
            <a:avLst/>
          </a:prstGeom>
          <a:solidFill>
            <a:srgbClr val="F8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09D67E-93EC-4249-8A40-F9C476F5DEC8}"/>
              </a:ext>
            </a:extLst>
          </p:cNvPr>
          <p:cNvSpPr/>
          <p:nvPr userDrawn="1"/>
        </p:nvSpPr>
        <p:spPr>
          <a:xfrm>
            <a:off x="2686000" y="2238098"/>
            <a:ext cx="2880000" cy="2880000"/>
          </a:xfrm>
          <a:prstGeom prst="rect">
            <a:avLst/>
          </a:prstGeom>
          <a:solidFill>
            <a:srgbClr val="CECA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7835FB-B3C7-40FC-AAAC-D6FA04B4A323}"/>
              </a:ext>
            </a:extLst>
          </p:cNvPr>
          <p:cNvSpPr/>
          <p:nvPr userDrawn="1"/>
        </p:nvSpPr>
        <p:spPr>
          <a:xfrm>
            <a:off x="1392644" y="1287000"/>
            <a:ext cx="36000" cy="4284000"/>
          </a:xfrm>
          <a:prstGeom prst="rect">
            <a:avLst/>
          </a:prstGeom>
          <a:solidFill>
            <a:srgbClr val="CECA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821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F94E358-4F83-4BB7-8BA7-851F39BAF10C}"/>
              </a:ext>
            </a:extLst>
          </p:cNvPr>
          <p:cNvSpPr/>
          <p:nvPr userDrawn="1"/>
        </p:nvSpPr>
        <p:spPr>
          <a:xfrm>
            <a:off x="0" y="549000"/>
            <a:ext cx="12192000" cy="5760000"/>
          </a:xfrm>
          <a:prstGeom prst="rect">
            <a:avLst/>
          </a:prstGeom>
          <a:solidFill>
            <a:srgbClr val="F8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09D67E-93EC-4249-8A40-F9C476F5DEC8}"/>
              </a:ext>
            </a:extLst>
          </p:cNvPr>
          <p:cNvSpPr/>
          <p:nvPr userDrawn="1"/>
        </p:nvSpPr>
        <p:spPr>
          <a:xfrm>
            <a:off x="4656000" y="2238098"/>
            <a:ext cx="2880000" cy="2880000"/>
          </a:xfrm>
          <a:prstGeom prst="rect">
            <a:avLst/>
          </a:prstGeom>
          <a:solidFill>
            <a:srgbClr val="CECA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0420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F94E358-4F83-4BB7-8BA7-851F39BAF10C}"/>
              </a:ext>
            </a:extLst>
          </p:cNvPr>
          <p:cNvSpPr/>
          <p:nvPr userDrawn="1"/>
        </p:nvSpPr>
        <p:spPr>
          <a:xfrm>
            <a:off x="0" y="549000"/>
            <a:ext cx="12192000" cy="5760000"/>
          </a:xfrm>
          <a:prstGeom prst="rect">
            <a:avLst/>
          </a:prstGeom>
          <a:solidFill>
            <a:srgbClr val="F8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79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F94E358-4F83-4BB7-8BA7-851F39BAF10C}"/>
              </a:ext>
            </a:extLst>
          </p:cNvPr>
          <p:cNvSpPr/>
          <p:nvPr userDrawn="1"/>
        </p:nvSpPr>
        <p:spPr>
          <a:xfrm>
            <a:off x="0" y="549000"/>
            <a:ext cx="12192000" cy="5760000"/>
          </a:xfrm>
          <a:prstGeom prst="rect">
            <a:avLst/>
          </a:prstGeom>
          <a:solidFill>
            <a:srgbClr val="F8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09D67E-93EC-4249-8A40-F9C476F5DEC8}"/>
              </a:ext>
            </a:extLst>
          </p:cNvPr>
          <p:cNvSpPr/>
          <p:nvPr userDrawn="1"/>
        </p:nvSpPr>
        <p:spPr>
          <a:xfrm>
            <a:off x="4656000" y="2238098"/>
            <a:ext cx="2880000" cy="2880000"/>
          </a:xfrm>
          <a:prstGeom prst="rect">
            <a:avLst/>
          </a:prstGeom>
          <a:solidFill>
            <a:srgbClr val="CECA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6718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926CE6B-AF47-455A-A961-63B9D1A2B825}"/>
              </a:ext>
            </a:extLst>
          </p:cNvPr>
          <p:cNvSpPr/>
          <p:nvPr userDrawn="1"/>
        </p:nvSpPr>
        <p:spPr>
          <a:xfrm>
            <a:off x="0" y="549000"/>
            <a:ext cx="12192000" cy="5760000"/>
          </a:xfrm>
          <a:prstGeom prst="rect">
            <a:avLst/>
          </a:prstGeom>
          <a:solidFill>
            <a:srgbClr val="F8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82006D-9159-4786-80E0-5276A278C9B9}"/>
              </a:ext>
            </a:extLst>
          </p:cNvPr>
          <p:cNvSpPr/>
          <p:nvPr userDrawn="1"/>
        </p:nvSpPr>
        <p:spPr>
          <a:xfrm>
            <a:off x="3216000" y="1809000"/>
            <a:ext cx="5760000" cy="3240000"/>
          </a:xfrm>
          <a:prstGeom prst="rect">
            <a:avLst/>
          </a:prstGeom>
          <a:solidFill>
            <a:srgbClr val="CECA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834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244A7-B65A-44B9-AAEF-F4EEC8BDA315}" type="datetimeFigureOut">
              <a:rPr lang="en-MY" smtClean="0"/>
              <a:t>9/9/2022</a:t>
            </a:fld>
            <a:endParaRPr lang="en-MY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8218-B6B5-4F4E-A7E0-F62CD1C8BC81}" type="slidenum">
              <a:rPr lang="en-MY" smtClean="0"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4489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244A7-B65A-44B9-AAEF-F4EEC8BDA315}" type="datetimeFigureOut">
              <a:rPr lang="en-MY" smtClean="0"/>
              <a:t>9/9/2022</a:t>
            </a:fld>
            <a:endParaRPr lang="en-M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8218-B6B5-4F4E-A7E0-F62CD1C8BC81}" type="slidenum">
              <a:rPr lang="en-MY" smtClean="0"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4973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58" r:id="rId5"/>
    <p:sldLayoutId id="214748365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1A1539-238B-4F79-9371-DF92035D8992}"/>
              </a:ext>
            </a:extLst>
          </p:cNvPr>
          <p:cNvSpPr/>
          <p:nvPr/>
        </p:nvSpPr>
        <p:spPr>
          <a:xfrm>
            <a:off x="0" y="549000"/>
            <a:ext cx="12192000" cy="5760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606B962-A8CA-43E1-BEB4-0206DCBE54C8}"/>
              </a:ext>
            </a:extLst>
          </p:cNvPr>
          <p:cNvGrpSpPr/>
          <p:nvPr/>
        </p:nvGrpSpPr>
        <p:grpSpPr>
          <a:xfrm>
            <a:off x="1494895" y="1906406"/>
            <a:ext cx="9202211" cy="3045189"/>
            <a:chOff x="1494895" y="2155409"/>
            <a:chExt cx="9202211" cy="304518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7F40442-3310-474D-BAA3-A7E064B96407}"/>
                </a:ext>
              </a:extLst>
            </p:cNvPr>
            <p:cNvSpPr txBox="1"/>
            <p:nvPr/>
          </p:nvSpPr>
          <p:spPr>
            <a:xfrm>
              <a:off x="1494895" y="3433639"/>
              <a:ext cx="9202211" cy="1766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2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 pitchFamily="34" charset="0"/>
                  <a:ea typeface="PMingLiU" panose="02020500000000000000" pitchFamily="18" charset="-120"/>
                  <a:cs typeface="Calibri Light" panose="020F0302020204030204" pitchFamily="34" charset="0"/>
                </a:rPr>
                <a:t>Seminar Pembangunan Microsite ATP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2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 pitchFamily="34" charset="0"/>
                  <a:ea typeface="Source Sans Pro Light" panose="020B0403030403020204" pitchFamily="34" charset="0"/>
                  <a:cs typeface="Calibri Light" panose="020F0302020204030204" pitchFamily="34" charset="0"/>
                </a:rPr>
                <a:t>ANJURAN KUALA LUMPUR INTERNATIONAL EDUCATION CONSORTIUM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4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2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Source Sans Pro Light" panose="020B0403030403020204" pitchFamily="34" charset="0"/>
                <a:cs typeface="Calibri Light" panose="020F030202020403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2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 pitchFamily="34" charset="0"/>
                  <a:ea typeface="Source Sans Pro Light" panose="020B0403030403020204" pitchFamily="34" charset="0"/>
                  <a:cs typeface="Calibri Light" panose="020F0302020204030204" pitchFamily="34" charset="0"/>
                </a:rPr>
                <a:t>KEMASKINI 9</a:t>
              </a:r>
              <a:r>
                <a:rPr lang="en-US" sz="1600" spc="200" dirty="0">
                  <a:solidFill>
                    <a:prstClr val="white"/>
                  </a:solidFill>
                  <a:latin typeface="Calibri Light" panose="020F0302020204030204" pitchFamily="34" charset="0"/>
                  <a:ea typeface="Source Sans Pro Light" panose="020B0403030403020204" pitchFamily="34" charset="0"/>
                  <a:cs typeface="Calibri Light" panose="020F0302020204030204" pitchFamily="34" charset="0"/>
                </a:rPr>
                <a:t> SEPTEMBER</a:t>
              </a:r>
              <a:r>
                <a:rPr kumimoji="0" lang="en-US" sz="1600" b="0" i="0" u="none" strike="noStrike" kern="1200" cap="none" spc="2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 pitchFamily="34" charset="0"/>
                  <a:ea typeface="Source Sans Pro Light" panose="020B0403030403020204" pitchFamily="34" charset="0"/>
                  <a:cs typeface="Calibri Light" panose="020F0302020204030204" pitchFamily="34" charset="0"/>
                </a:rPr>
                <a:t> 2022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6CD86E3-2B57-4080-AF33-3FBC2200A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6000" y="2155409"/>
              <a:ext cx="1080000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1644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3B1E1E-1994-4E2B-A34B-1FB715813A87}"/>
              </a:ext>
            </a:extLst>
          </p:cNvPr>
          <p:cNvSpPr txBox="1"/>
          <p:nvPr/>
        </p:nvSpPr>
        <p:spPr>
          <a:xfrm>
            <a:off x="1552575" y="1175407"/>
            <a:ext cx="9086850" cy="369332"/>
          </a:xfrm>
          <a:prstGeom prst="rect">
            <a:avLst/>
          </a:prstGeom>
          <a:solidFill>
            <a:srgbClr val="F8F7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pc="200" dirty="0">
                <a:solidFill>
                  <a:srgbClr val="5F5F5F"/>
                </a:solidFill>
                <a:latin typeface="Calibri Light" panose="020F0302020204030204" pitchFamily="34" charset="0"/>
                <a:ea typeface="PMingLiU" panose="02020500000000000000" pitchFamily="18" charset="-120"/>
                <a:cs typeface="Calibri Light" panose="020F0302020204030204" pitchFamily="34" charset="0"/>
              </a:rPr>
              <a:t>HUBUNGI KAMI</a:t>
            </a:r>
            <a:endParaRPr lang="en-GB" spc="200" dirty="0">
              <a:solidFill>
                <a:srgbClr val="5F5F5F"/>
              </a:solidFill>
              <a:latin typeface="Calibri Light" panose="020F0302020204030204" pitchFamily="34" charset="0"/>
              <a:ea typeface="PMingLiU" panose="02020500000000000000" pitchFamily="18" charset="-120"/>
              <a:cs typeface="Calibri Light" panose="020F03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20A6E4-0BB0-FC8F-2870-B1A9EC17DD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500" b="28638"/>
          <a:stretch/>
        </p:blipFill>
        <p:spPr>
          <a:xfrm>
            <a:off x="4872804" y="2547134"/>
            <a:ext cx="2446392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36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3B1E1E-1994-4E2B-A34B-1FB715813A87}"/>
              </a:ext>
            </a:extLst>
          </p:cNvPr>
          <p:cNvSpPr txBox="1"/>
          <p:nvPr/>
        </p:nvSpPr>
        <p:spPr>
          <a:xfrm>
            <a:off x="1552575" y="1175407"/>
            <a:ext cx="9086850" cy="369332"/>
          </a:xfrm>
          <a:prstGeom prst="rect">
            <a:avLst/>
          </a:prstGeom>
          <a:solidFill>
            <a:srgbClr val="F8F7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pc="200" dirty="0">
                <a:solidFill>
                  <a:srgbClr val="5F5F5F"/>
                </a:solidFill>
                <a:latin typeface="Calibri Light" panose="020F0302020204030204" pitchFamily="34" charset="0"/>
                <a:ea typeface="PMingLiU" panose="02020500000000000000" pitchFamily="18" charset="-120"/>
                <a:cs typeface="Calibri Light" panose="020F0302020204030204" pitchFamily="34" charset="0"/>
              </a:rPr>
              <a:t>HUBUNGI KAMI</a:t>
            </a:r>
            <a:endParaRPr lang="en-GB" spc="200" dirty="0">
              <a:solidFill>
                <a:srgbClr val="5F5F5F"/>
              </a:solidFill>
              <a:latin typeface="Calibri Light" panose="020F0302020204030204" pitchFamily="34" charset="0"/>
              <a:ea typeface="PMingLiU" panose="02020500000000000000" pitchFamily="18" charset="-120"/>
              <a:cs typeface="Calibri Light" panose="020F03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B56B38-F103-4684-A807-C6DDD01A80BA}"/>
              </a:ext>
            </a:extLst>
          </p:cNvPr>
          <p:cNvSpPr txBox="1"/>
          <p:nvPr/>
        </p:nvSpPr>
        <p:spPr>
          <a:xfrm>
            <a:off x="3936000" y="2238098"/>
            <a:ext cx="4320000" cy="255988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lIns="252000" tIns="180000" rIns="252000" bIns="180000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n-MY" sz="16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Chef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Roizz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Razalli</a:t>
            </a:r>
            <a:endParaRPr lang="en-MY" sz="1600" b="0" i="0" dirty="0">
              <a:solidFill>
                <a:srgbClr val="3E3E3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000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MY" sz="16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018-0224 5677</a:t>
            </a:r>
          </a:p>
          <a:p>
            <a:pPr marL="285750" indent="-2000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MY" sz="16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chefroizzrazalli@gmail.com</a:t>
            </a:r>
            <a:endParaRPr lang="en-MY" sz="1600" dirty="0">
              <a:solidFill>
                <a:srgbClr val="3E3E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000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MY" sz="1600" b="0" i="0" dirty="0">
              <a:solidFill>
                <a:srgbClr val="3E3E3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n-MY" sz="16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Chef Abu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Hamidy</a:t>
            </a:r>
            <a:endParaRPr lang="en-MY" sz="1600" b="0" i="0" dirty="0">
              <a:solidFill>
                <a:srgbClr val="3E3E3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000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MY" sz="16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018-0202 7009</a:t>
            </a:r>
          </a:p>
          <a:p>
            <a:pPr marL="285750" indent="-2000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MY" sz="16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chefabuhamidy@gmail.co​m</a:t>
            </a:r>
            <a:endParaRPr lang="en-MY" sz="1600" dirty="0">
              <a:solidFill>
                <a:srgbClr val="3E3E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32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784E25-7FFE-49C2-8CEC-5562AD270A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" t="747" r="327" b="1"/>
          <a:stretch/>
        </p:blipFill>
        <p:spPr>
          <a:xfrm>
            <a:off x="3216000" y="1809000"/>
            <a:ext cx="576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962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3B1E1E-1994-4E2B-A34B-1FB715813A87}"/>
              </a:ext>
            </a:extLst>
          </p:cNvPr>
          <p:cNvSpPr txBox="1"/>
          <p:nvPr/>
        </p:nvSpPr>
        <p:spPr>
          <a:xfrm>
            <a:off x="1552575" y="1175407"/>
            <a:ext cx="9086850" cy="369332"/>
          </a:xfrm>
          <a:prstGeom prst="rect">
            <a:avLst/>
          </a:prstGeom>
          <a:solidFill>
            <a:srgbClr val="F8F7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pc="200" dirty="0">
                <a:solidFill>
                  <a:srgbClr val="5F5F5F"/>
                </a:solidFill>
                <a:latin typeface="Calibri Light" panose="020F0302020204030204" pitchFamily="34" charset="0"/>
                <a:ea typeface="PMingLiU" panose="02020500000000000000" pitchFamily="18" charset="-120"/>
                <a:cs typeface="Calibri Light" panose="020F0302020204030204" pitchFamily="34" charset="0"/>
              </a:rPr>
              <a:t>MENGENAI KAMI</a:t>
            </a:r>
            <a:endParaRPr lang="en-GB" spc="200" dirty="0">
              <a:solidFill>
                <a:srgbClr val="5F5F5F"/>
              </a:solidFill>
              <a:latin typeface="Calibri Light" panose="020F0302020204030204" pitchFamily="34" charset="0"/>
              <a:ea typeface="PMingLiU" panose="02020500000000000000" pitchFamily="18" charset="-120"/>
              <a:cs typeface="Calibri Light" panose="020F03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B56B38-F103-4684-A807-C6DDD01A80BA}"/>
              </a:ext>
            </a:extLst>
          </p:cNvPr>
          <p:cNvSpPr txBox="1"/>
          <p:nvPr/>
        </p:nvSpPr>
        <p:spPr>
          <a:xfrm>
            <a:off x="1021976" y="2065570"/>
            <a:ext cx="1014804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Pastry Trainer Malaysia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adalah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sebuah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platform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perniagaan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&amp;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jaringan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untuk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Chef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pengamal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industri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dan Chef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akademik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terutamanya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dalam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yang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bergiat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dalam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bidang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Patisserie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untuk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menceburkan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diri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dalam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latihan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dan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perundingan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untuk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menyebarkan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pengetahuan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dan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kemahiran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mereka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kepada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masyarakat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untuk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meningkatkan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kemahiran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mereka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dalam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bidang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keusahawanan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dan yang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terpenting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menjana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peluang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pendapatan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melalui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jaringan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dan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penerokaan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perniagaan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b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Pastry Trainer Malaysia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telah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di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asaskan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oleh Chef Mohammad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Roizziddin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Mohd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Razalli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pada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tahun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2020 dan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dianggotai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oleh 12 orang chef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sebagai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anggota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pada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peringkat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awal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penubuhannya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b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Pastry Trainer Malaysia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telah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menganggotai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Kuala Lumpur International Education Consortium (KLIEC) dan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semenjak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itu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telah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menjadi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pemacu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dalam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bidang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latihan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pastri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di KLIEC. Pastry Trainer Malaysia juga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telah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terlibat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daklam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projek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Penjana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HRDF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sebagai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perunding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dan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penyedia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tenaga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pengajar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kepada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NSN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Gemilang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Academy yang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telah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menyediakan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latihan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Level 2 Professional Certificate in Pastry Arts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serta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LKI Academy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yangtelah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menyediakan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latihan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Level 2 Professional Certificate in Creative Culinary.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Kedua-dua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persijilan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ini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dianugerahkan</a:t>
            </a:r>
            <a:r>
              <a:rPr lang="en-MY" sz="1600" b="0" i="0" dirty="0">
                <a:solidFill>
                  <a:srgbClr val="2A2A2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oleh London Examinations Board UK.</a:t>
            </a:r>
          </a:p>
        </p:txBody>
      </p:sp>
    </p:spTree>
    <p:extLst>
      <p:ext uri="{BB962C8B-B14F-4D97-AF65-F5344CB8AC3E}">
        <p14:creationId xmlns:p14="http://schemas.microsoft.com/office/powerpoint/2010/main" val="1077980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">
            <a:extLst>
              <a:ext uri="{FF2B5EF4-FFF2-40B4-BE49-F238E27FC236}">
                <a16:creationId xmlns:a16="http://schemas.microsoft.com/office/drawing/2014/main" id="{E9D0B274-5264-36ED-9879-7B298E28B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000" y="2238098"/>
            <a:ext cx="5120001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1DF3A7-24E6-4018-AF0F-54C8D1F15645}"/>
              </a:ext>
            </a:extLst>
          </p:cNvPr>
          <p:cNvSpPr txBox="1"/>
          <p:nvPr/>
        </p:nvSpPr>
        <p:spPr>
          <a:xfrm>
            <a:off x="1552575" y="1175407"/>
            <a:ext cx="9086850" cy="369332"/>
          </a:xfrm>
          <a:prstGeom prst="rect">
            <a:avLst/>
          </a:prstGeom>
          <a:solidFill>
            <a:srgbClr val="F8F7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pc="200" dirty="0">
                <a:solidFill>
                  <a:srgbClr val="5F5F5F"/>
                </a:solidFill>
                <a:latin typeface="Calibri Light" panose="020F0302020204030204" pitchFamily="34" charset="0"/>
                <a:ea typeface="PMingLiU" panose="02020500000000000000" pitchFamily="18" charset="-120"/>
                <a:cs typeface="Calibri Light" panose="020F0302020204030204" pitchFamily="34" charset="0"/>
              </a:rPr>
              <a:t>PENGARAH AKADEMIK</a:t>
            </a:r>
            <a:endParaRPr lang="en-GB" spc="200" dirty="0">
              <a:solidFill>
                <a:srgbClr val="5F5F5F"/>
              </a:solidFill>
              <a:latin typeface="Calibri Light" panose="020F0302020204030204" pitchFamily="34" charset="0"/>
              <a:ea typeface="PMingLiU" panose="02020500000000000000" pitchFamily="18" charset="-120"/>
              <a:cs typeface="Calibri Light" panose="020F03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51ED1C-1934-4BB2-B621-66AA30539562}"/>
              </a:ext>
            </a:extLst>
          </p:cNvPr>
          <p:cNvSpPr txBox="1"/>
          <p:nvPr/>
        </p:nvSpPr>
        <p:spPr>
          <a:xfrm>
            <a:off x="3998566" y="5282483"/>
            <a:ext cx="4194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5F5F5F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Chef </a:t>
            </a:r>
            <a:r>
              <a:rPr lang="en-US" sz="2000" dirty="0" err="1">
                <a:solidFill>
                  <a:srgbClr val="5F5F5F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Roizz</a:t>
            </a:r>
            <a:r>
              <a:rPr lang="en-US" sz="2000" dirty="0">
                <a:solidFill>
                  <a:srgbClr val="5F5F5F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5F5F5F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Razalli</a:t>
            </a:r>
            <a:endParaRPr lang="en-US" sz="2000" dirty="0">
              <a:solidFill>
                <a:srgbClr val="5F5F5F"/>
              </a:solidFill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88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3B1E1E-1994-4E2B-A34B-1FB715813A87}"/>
              </a:ext>
            </a:extLst>
          </p:cNvPr>
          <p:cNvSpPr txBox="1"/>
          <p:nvPr/>
        </p:nvSpPr>
        <p:spPr>
          <a:xfrm>
            <a:off x="1552575" y="1175407"/>
            <a:ext cx="9086850" cy="369332"/>
          </a:xfrm>
          <a:prstGeom prst="rect">
            <a:avLst/>
          </a:prstGeom>
          <a:solidFill>
            <a:srgbClr val="F8F7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pc="200" dirty="0">
                <a:solidFill>
                  <a:srgbClr val="5F5F5F"/>
                </a:solidFill>
                <a:latin typeface="Calibri Light" panose="020F0302020204030204" pitchFamily="34" charset="0"/>
                <a:ea typeface="PMingLiU" panose="02020500000000000000" pitchFamily="18" charset="-120"/>
                <a:cs typeface="Calibri Light" panose="020F0302020204030204" pitchFamily="34" charset="0"/>
              </a:rPr>
              <a:t>PENGARAH AKADEMIK</a:t>
            </a:r>
            <a:endParaRPr lang="en-GB" spc="200" dirty="0">
              <a:solidFill>
                <a:srgbClr val="5F5F5F"/>
              </a:solidFill>
              <a:latin typeface="Calibri Light" panose="020F0302020204030204" pitchFamily="34" charset="0"/>
              <a:ea typeface="PMingLiU" panose="02020500000000000000" pitchFamily="18" charset="-120"/>
              <a:cs typeface="Calibri Light" panose="020F03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B56B38-F103-4684-A807-C6DDD01A80BA}"/>
              </a:ext>
            </a:extLst>
          </p:cNvPr>
          <p:cNvSpPr txBox="1"/>
          <p:nvPr/>
        </p:nvSpPr>
        <p:spPr>
          <a:xfrm>
            <a:off x="2922494" y="2238098"/>
            <a:ext cx="63470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Chef Mohammad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Roizziddin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Mohd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Razalli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(Chef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Roizz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adalah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Pengasas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Pengarah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Akademik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dan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Ketua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Tenaga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Pengajar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di Pastry Trainer Malaysia. Belau juga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adalah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Pengerusi,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Pastri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dan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Konfeksioneri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di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Persatuan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Gastronomi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Malaysia.</a:t>
            </a:r>
          </a:p>
          <a:p>
            <a:pPr algn="just"/>
            <a:endParaRPr lang="en-MY" sz="1600" b="0" i="0" dirty="0">
              <a:solidFill>
                <a:srgbClr val="3E3E3E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Beliau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merupakan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mantan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Ketua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Cef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Pastri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dan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Pensyarah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Kanan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di Berjaya University College.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Beliau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juga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pernah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berkhidmat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di Westin Kuala Lumpur dan Berkeley Court Hotel Dublin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sebelum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memulakan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karier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sebagai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pensyarah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di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Kolej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Bandar Utama and Legend International College.</a:t>
            </a:r>
          </a:p>
        </p:txBody>
      </p:sp>
    </p:spTree>
    <p:extLst>
      <p:ext uri="{BB962C8B-B14F-4D97-AF65-F5344CB8AC3E}">
        <p14:creationId xmlns:p14="http://schemas.microsoft.com/office/powerpoint/2010/main" val="2552063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">
            <a:extLst>
              <a:ext uri="{FF2B5EF4-FFF2-40B4-BE49-F238E27FC236}">
                <a16:creationId xmlns:a16="http://schemas.microsoft.com/office/drawing/2014/main" id="{28B8729C-766F-60D2-2963-5F44903B2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000" y="2238098"/>
            <a:ext cx="512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1DF3A7-24E6-4018-AF0F-54C8D1F15645}"/>
              </a:ext>
            </a:extLst>
          </p:cNvPr>
          <p:cNvSpPr txBox="1"/>
          <p:nvPr/>
        </p:nvSpPr>
        <p:spPr>
          <a:xfrm>
            <a:off x="1552575" y="1175407"/>
            <a:ext cx="9086850" cy="369332"/>
          </a:xfrm>
          <a:prstGeom prst="rect">
            <a:avLst/>
          </a:prstGeom>
          <a:solidFill>
            <a:srgbClr val="F8F7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pc="200" dirty="0">
                <a:solidFill>
                  <a:srgbClr val="5F5F5F"/>
                </a:solidFill>
                <a:latin typeface="Calibri Light" panose="020F0302020204030204" pitchFamily="34" charset="0"/>
                <a:ea typeface="PMingLiU" panose="02020500000000000000" pitchFamily="18" charset="-120"/>
                <a:cs typeface="Calibri Light" panose="020F0302020204030204" pitchFamily="34" charset="0"/>
              </a:rPr>
              <a:t>TENAGA PENGAJAR</a:t>
            </a:r>
            <a:endParaRPr lang="en-GB" spc="200" dirty="0">
              <a:solidFill>
                <a:srgbClr val="5F5F5F"/>
              </a:solidFill>
              <a:latin typeface="Calibri Light" panose="020F0302020204030204" pitchFamily="34" charset="0"/>
              <a:ea typeface="PMingLiU" panose="02020500000000000000" pitchFamily="18" charset="-120"/>
              <a:cs typeface="Calibri Light" panose="020F03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51ED1C-1934-4BB2-B621-66AA30539562}"/>
              </a:ext>
            </a:extLst>
          </p:cNvPr>
          <p:cNvSpPr txBox="1"/>
          <p:nvPr/>
        </p:nvSpPr>
        <p:spPr>
          <a:xfrm>
            <a:off x="3998566" y="5282483"/>
            <a:ext cx="4194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5F5F5F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Chef </a:t>
            </a:r>
            <a:r>
              <a:rPr lang="en-US" sz="2000" dirty="0" err="1">
                <a:solidFill>
                  <a:srgbClr val="5F5F5F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Aideed</a:t>
            </a:r>
            <a:r>
              <a:rPr lang="en-US" sz="2000" dirty="0">
                <a:solidFill>
                  <a:srgbClr val="5F5F5F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Tajuddin</a:t>
            </a:r>
          </a:p>
        </p:txBody>
      </p:sp>
    </p:spTree>
    <p:extLst>
      <p:ext uri="{BB962C8B-B14F-4D97-AF65-F5344CB8AC3E}">
        <p14:creationId xmlns:p14="http://schemas.microsoft.com/office/powerpoint/2010/main" val="948255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3B1E1E-1994-4E2B-A34B-1FB715813A87}"/>
              </a:ext>
            </a:extLst>
          </p:cNvPr>
          <p:cNvSpPr txBox="1"/>
          <p:nvPr/>
        </p:nvSpPr>
        <p:spPr>
          <a:xfrm>
            <a:off x="1552575" y="1175407"/>
            <a:ext cx="9086850" cy="369332"/>
          </a:xfrm>
          <a:prstGeom prst="rect">
            <a:avLst/>
          </a:prstGeom>
          <a:solidFill>
            <a:srgbClr val="F8F7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pc="200" dirty="0">
                <a:solidFill>
                  <a:srgbClr val="5F5F5F"/>
                </a:solidFill>
                <a:latin typeface="Calibri Light" panose="020F0302020204030204" pitchFamily="34" charset="0"/>
                <a:ea typeface="PMingLiU" panose="02020500000000000000" pitchFamily="18" charset="-120"/>
                <a:cs typeface="Calibri Light" panose="020F0302020204030204" pitchFamily="34" charset="0"/>
              </a:rPr>
              <a:t>TENAGA PENGAJAR</a:t>
            </a:r>
            <a:endParaRPr lang="en-GB" spc="200" dirty="0">
              <a:solidFill>
                <a:srgbClr val="5F5F5F"/>
              </a:solidFill>
              <a:latin typeface="Calibri Light" panose="020F0302020204030204" pitchFamily="34" charset="0"/>
              <a:ea typeface="PMingLiU" panose="02020500000000000000" pitchFamily="18" charset="-120"/>
              <a:cs typeface="Calibri Light" panose="020F03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B56B38-F103-4684-A807-C6DDD01A80BA}"/>
              </a:ext>
            </a:extLst>
          </p:cNvPr>
          <p:cNvSpPr txBox="1"/>
          <p:nvPr/>
        </p:nvSpPr>
        <p:spPr>
          <a:xfrm>
            <a:off x="3003176" y="2238098"/>
            <a:ext cx="61856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​Chef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Mohd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Aideed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Tajudin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merupakan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Pastry Artist di Pullman Kuala Lumpur.</a:t>
            </a:r>
          </a:p>
          <a:p>
            <a:pPr algn="just"/>
            <a:b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Di KLIEC, Chef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Aideed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merupakan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Pensyarah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Program Professional Certificate in Creative Culinary dan Professional Certificate in Pastry Arts.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Kedua-dua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persijilan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ini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dianugerahkan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oleh London Examinations Board UK (LEB)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serta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ditawarkan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melalui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 NSN </a:t>
            </a:r>
            <a:r>
              <a:rPr lang="en-MY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Gemilang</a:t>
            </a:r>
            <a:r>
              <a:rPr lang="en-MY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Academy dan LKI Academy. </a:t>
            </a:r>
            <a:endParaRPr lang="en-MY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720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1DF3A7-24E6-4018-AF0F-54C8D1F15645}"/>
              </a:ext>
            </a:extLst>
          </p:cNvPr>
          <p:cNvSpPr txBox="1"/>
          <p:nvPr/>
        </p:nvSpPr>
        <p:spPr>
          <a:xfrm>
            <a:off x="1552575" y="1175407"/>
            <a:ext cx="9086850" cy="369332"/>
          </a:xfrm>
          <a:prstGeom prst="rect">
            <a:avLst/>
          </a:prstGeom>
          <a:solidFill>
            <a:srgbClr val="F8F7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pc="200" dirty="0">
                <a:solidFill>
                  <a:srgbClr val="5F5F5F"/>
                </a:solidFill>
                <a:latin typeface="Calibri Light" panose="020F0302020204030204" pitchFamily="34" charset="0"/>
                <a:ea typeface="PMingLiU" panose="02020500000000000000" pitchFamily="18" charset="-120"/>
                <a:cs typeface="Calibri Light" panose="020F0302020204030204" pitchFamily="34" charset="0"/>
              </a:rPr>
              <a:t>GALERI PENGANJURAN</a:t>
            </a:r>
            <a:endParaRPr lang="en-GB" spc="200" dirty="0">
              <a:solidFill>
                <a:srgbClr val="5F5F5F"/>
              </a:solidFill>
              <a:latin typeface="Calibri Light" panose="020F0302020204030204" pitchFamily="34" charset="0"/>
              <a:ea typeface="PMingLiU" panose="02020500000000000000" pitchFamily="18" charset="-120"/>
              <a:cs typeface="Calibri Light" panose="020F03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92B37F-B1CC-2BB1-D30F-9B63B75F9FA0}"/>
              </a:ext>
            </a:extLst>
          </p:cNvPr>
          <p:cNvSpPr txBox="1"/>
          <p:nvPr/>
        </p:nvSpPr>
        <p:spPr>
          <a:xfrm>
            <a:off x="2922494" y="2238098"/>
            <a:ext cx="63470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TEMPAT: </a:t>
            </a:r>
          </a:p>
          <a:p>
            <a:pPr algn="just"/>
            <a:r>
              <a:rPr lang="en-US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Jerantut</a:t>
            </a:r>
            <a:r>
              <a:rPr lang="en-US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, Malaysia</a:t>
            </a:r>
          </a:p>
          <a:p>
            <a:pPr algn="just"/>
            <a:endParaRPr lang="en-US" sz="1600" dirty="0">
              <a:solidFill>
                <a:srgbClr val="3E3E3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n-US" sz="1600" dirty="0">
                <a:solidFill>
                  <a:srgbClr val="3E3E3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TARIKH: </a:t>
            </a:r>
          </a:p>
          <a:p>
            <a:pPr algn="just"/>
            <a:r>
              <a:rPr lang="en-US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17 October 2020</a:t>
            </a:r>
          </a:p>
          <a:p>
            <a:pPr algn="just"/>
            <a:endParaRPr lang="en-US" sz="1600" dirty="0">
              <a:solidFill>
                <a:srgbClr val="3E3E3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n-US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ACARA: </a:t>
            </a:r>
          </a:p>
          <a:p>
            <a:pPr algn="just"/>
            <a:r>
              <a:rPr lang="en-US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Training Session of Professional Certificate in Pastry Arts, a HRDF Initiative. Photo credit NSN </a:t>
            </a:r>
            <a:r>
              <a:rPr lang="en-US" sz="1600" b="0" i="0" dirty="0" err="1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Gemilang</a:t>
            </a:r>
            <a:r>
              <a:rPr lang="en-US" sz="1600" b="0" i="0" dirty="0">
                <a:solidFill>
                  <a:srgbClr val="3E3E3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Enterprise</a:t>
            </a:r>
            <a:endParaRPr lang="en-MY" sz="1600" b="0" i="0" dirty="0">
              <a:solidFill>
                <a:srgbClr val="3E3E3E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581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39A223-079E-4251-8678-0C5D5AE9B9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" t="924" r="439" b="47"/>
          <a:stretch/>
        </p:blipFill>
        <p:spPr>
          <a:xfrm>
            <a:off x="3216000" y="1809000"/>
            <a:ext cx="5760000" cy="3240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73AAD5-F68C-E826-BC13-CA78150FECC6}"/>
              </a:ext>
            </a:extLst>
          </p:cNvPr>
          <p:cNvSpPr txBox="1"/>
          <p:nvPr/>
        </p:nvSpPr>
        <p:spPr>
          <a:xfrm>
            <a:off x="1552575" y="789924"/>
            <a:ext cx="9086850" cy="646331"/>
          </a:xfrm>
          <a:prstGeom prst="rect">
            <a:avLst/>
          </a:prstGeom>
          <a:solidFill>
            <a:srgbClr val="F8F7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pc="200" dirty="0">
                <a:solidFill>
                  <a:srgbClr val="5F5F5F"/>
                </a:solidFill>
                <a:latin typeface="Calibri Light" panose="020F0302020204030204" pitchFamily="34" charset="0"/>
                <a:ea typeface="PMingLiU" panose="02020500000000000000" pitchFamily="18" charset="-120"/>
                <a:cs typeface="Calibri Light" panose="020F0302020204030204" pitchFamily="34" charset="0"/>
              </a:rPr>
              <a:t>GAMBAR-GAMBAR</a:t>
            </a:r>
          </a:p>
          <a:p>
            <a:pPr algn="ctr"/>
            <a:r>
              <a:rPr lang="en-US" spc="200" dirty="0">
                <a:solidFill>
                  <a:srgbClr val="5F5F5F"/>
                </a:solidFill>
                <a:latin typeface="Calibri Light" panose="020F0302020204030204" pitchFamily="34" charset="0"/>
                <a:ea typeface="PMingLiU" panose="02020500000000000000" pitchFamily="18" charset="-120"/>
                <a:cs typeface="Calibri Light" panose="020F0302020204030204" pitchFamily="34" charset="0"/>
              </a:rPr>
              <a:t>(</a:t>
            </a:r>
            <a:r>
              <a:rPr lang="en-US" spc="200" dirty="0" err="1">
                <a:solidFill>
                  <a:srgbClr val="5F5F5F"/>
                </a:solidFill>
                <a:latin typeface="Calibri Light" panose="020F0302020204030204" pitchFamily="34" charset="0"/>
                <a:ea typeface="PMingLiU" panose="02020500000000000000" pitchFamily="18" charset="-120"/>
                <a:cs typeface="Calibri Light" panose="020F0302020204030204" pitchFamily="34" charset="0"/>
              </a:rPr>
              <a:t>Saiz</a:t>
            </a:r>
            <a:r>
              <a:rPr lang="en-US" spc="200" dirty="0">
                <a:solidFill>
                  <a:srgbClr val="5F5F5F"/>
                </a:solidFill>
                <a:latin typeface="Calibri Light" panose="020F0302020204030204" pitchFamily="34" charset="0"/>
                <a:ea typeface="PMingLiU" panose="02020500000000000000" pitchFamily="18" charset="-120"/>
                <a:cs typeface="Calibri Light" panose="020F0302020204030204" pitchFamily="34" charset="0"/>
              </a:rPr>
              <a:t> </a:t>
            </a:r>
            <a:r>
              <a:rPr lang="en-US" spc="200" dirty="0" err="1">
                <a:solidFill>
                  <a:srgbClr val="5F5F5F"/>
                </a:solidFill>
                <a:latin typeface="Calibri Light" panose="020F0302020204030204" pitchFamily="34" charset="0"/>
                <a:ea typeface="PMingLiU" panose="02020500000000000000" pitchFamily="18" charset="-120"/>
                <a:cs typeface="Calibri Light" panose="020F0302020204030204" pitchFamily="34" charset="0"/>
              </a:rPr>
              <a:t>semua</a:t>
            </a:r>
            <a:r>
              <a:rPr lang="en-US" spc="200" dirty="0">
                <a:solidFill>
                  <a:srgbClr val="5F5F5F"/>
                </a:solidFill>
                <a:latin typeface="Calibri Light" panose="020F0302020204030204" pitchFamily="34" charset="0"/>
                <a:ea typeface="PMingLiU" panose="02020500000000000000" pitchFamily="18" charset="-120"/>
                <a:cs typeface="Calibri Light" panose="020F0302020204030204" pitchFamily="34" charset="0"/>
              </a:rPr>
              <a:t> </a:t>
            </a:r>
            <a:r>
              <a:rPr lang="en-US" spc="200" dirty="0" err="1">
                <a:solidFill>
                  <a:srgbClr val="5F5F5F"/>
                </a:solidFill>
                <a:latin typeface="Calibri Light" panose="020F0302020204030204" pitchFamily="34" charset="0"/>
                <a:ea typeface="PMingLiU" panose="02020500000000000000" pitchFamily="18" charset="-120"/>
                <a:cs typeface="Calibri Light" panose="020F0302020204030204" pitchFamily="34" charset="0"/>
              </a:rPr>
              <a:t>gambar</a:t>
            </a:r>
            <a:r>
              <a:rPr lang="en-US" spc="200" dirty="0">
                <a:solidFill>
                  <a:srgbClr val="5F5F5F"/>
                </a:solidFill>
                <a:latin typeface="Calibri Light" panose="020F0302020204030204" pitchFamily="34" charset="0"/>
                <a:ea typeface="PMingLiU" panose="02020500000000000000" pitchFamily="18" charset="-120"/>
                <a:cs typeface="Calibri Light" panose="020F0302020204030204" pitchFamily="34" charset="0"/>
              </a:rPr>
              <a:t> </a:t>
            </a:r>
            <a:r>
              <a:rPr lang="en-US" spc="200" dirty="0" err="1">
                <a:solidFill>
                  <a:srgbClr val="5F5F5F"/>
                </a:solidFill>
                <a:latin typeface="Calibri Light" panose="020F0302020204030204" pitchFamily="34" charset="0"/>
                <a:ea typeface="PMingLiU" panose="02020500000000000000" pitchFamily="18" charset="-120"/>
                <a:cs typeface="Calibri Light" panose="020F0302020204030204" pitchFamily="34" charset="0"/>
              </a:rPr>
              <a:t>mestilah</a:t>
            </a:r>
            <a:r>
              <a:rPr lang="en-US" spc="200" dirty="0">
                <a:solidFill>
                  <a:srgbClr val="5F5F5F"/>
                </a:solidFill>
                <a:latin typeface="Calibri Light" panose="020F0302020204030204" pitchFamily="34" charset="0"/>
                <a:ea typeface="PMingLiU" panose="02020500000000000000" pitchFamily="18" charset="-120"/>
                <a:cs typeface="Calibri Light" panose="020F0302020204030204" pitchFamily="34" charset="0"/>
              </a:rPr>
              <a:t> </a:t>
            </a:r>
            <a:r>
              <a:rPr lang="en-US" spc="200" dirty="0" err="1">
                <a:solidFill>
                  <a:srgbClr val="5F5F5F"/>
                </a:solidFill>
                <a:latin typeface="Calibri Light" panose="020F0302020204030204" pitchFamily="34" charset="0"/>
                <a:ea typeface="PMingLiU" panose="02020500000000000000" pitchFamily="18" charset="-120"/>
                <a:cs typeface="Calibri Light" panose="020F0302020204030204" pitchFamily="34" charset="0"/>
              </a:rPr>
              <a:t>sama</a:t>
            </a:r>
            <a:r>
              <a:rPr lang="en-US" spc="200" dirty="0">
                <a:solidFill>
                  <a:srgbClr val="5F5F5F"/>
                </a:solidFill>
                <a:latin typeface="Calibri Light" panose="020F0302020204030204" pitchFamily="34" charset="0"/>
                <a:ea typeface="PMingLiU" panose="02020500000000000000" pitchFamily="18" charset="-120"/>
                <a:cs typeface="Calibri Light" panose="020F0302020204030204" pitchFamily="34" charset="0"/>
              </a:rPr>
              <a:t>)</a:t>
            </a:r>
            <a:endParaRPr lang="en-GB" spc="200" dirty="0">
              <a:solidFill>
                <a:srgbClr val="5F5F5F"/>
              </a:solidFill>
              <a:latin typeface="Calibri Light" panose="020F0302020204030204" pitchFamily="34" charset="0"/>
              <a:ea typeface="PMingLiU" panose="02020500000000000000" pitchFamily="18" charset="-12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697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45979</TotalTime>
  <Words>402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Mithaq Abd Mutalib</dc:creator>
  <cp:lastModifiedBy>Roy Azlan</cp:lastModifiedBy>
  <cp:revision>863</cp:revision>
  <dcterms:created xsi:type="dcterms:W3CDTF">2017-03-01T17:08:26Z</dcterms:created>
  <dcterms:modified xsi:type="dcterms:W3CDTF">2022-09-09T16:08:47Z</dcterms:modified>
</cp:coreProperties>
</file>