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81" r:id="rId2"/>
    <p:sldId id="429" r:id="rId3"/>
    <p:sldId id="417" r:id="rId4"/>
    <p:sldId id="430" r:id="rId5"/>
    <p:sldId id="416" r:id="rId6"/>
    <p:sldId id="415" r:id="rId7"/>
    <p:sldId id="431" r:id="rId8"/>
    <p:sldId id="433" r:id="rId9"/>
    <p:sldId id="385" r:id="rId10"/>
    <p:sldId id="383" r:id="rId11"/>
    <p:sldId id="418" r:id="rId12"/>
    <p:sldId id="419" r:id="rId13"/>
    <p:sldId id="420" r:id="rId14"/>
    <p:sldId id="421" r:id="rId15"/>
    <p:sldId id="422" r:id="rId16"/>
    <p:sldId id="423" r:id="rId17"/>
    <p:sldId id="424" r:id="rId18"/>
    <p:sldId id="425" r:id="rId19"/>
    <p:sldId id="426" r:id="rId20"/>
    <p:sldId id="427" r:id="rId21"/>
    <p:sldId id="277" r:id="rId2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  <a:srgbClr val="015A9C"/>
    <a:srgbClr val="B0484C"/>
    <a:srgbClr val="C02526"/>
    <a:srgbClr val="5D001D"/>
    <a:srgbClr val="2D439C"/>
    <a:srgbClr val="830D3D"/>
    <a:srgbClr val="44546A"/>
    <a:srgbClr val="3366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24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46111-41FA-41FA-9E77-3DCCA329967F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D9F8-5C9A-40A1-96E0-C6B280C847FB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512020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4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879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19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298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20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44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21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55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11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2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12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4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13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282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14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528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15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9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16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17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05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文本框"/>
          <p:cNvSpPr>
            <a:spLocks noGrp="1"/>
          </p:cNvSpPr>
          <p:nvPr>
            <p:ph type="sldNum" idx="5"/>
          </p:nvPr>
        </p:nvSpPr>
        <p:spPr>
          <a:xfrm>
            <a:off x="3850442" y="9430091"/>
            <a:ext cx="2945659" cy="498133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charset="0"/>
                <a:ea typeface="等线" charset="0"/>
                <a:cs typeface="Calibri" charset="0"/>
              </a:rPr>
              <a:t>18</a:t>
            </a:fld>
            <a:endParaRPr lang="zh-CN" altLang="en-US" sz="1200"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4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1273-AE27-41FF-A668-3F913818C4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DCBB2-D338-427E-AC80-0712B24EF5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0D11-D334-4041-B8FC-C977EDC3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06C8D-A8AE-41DD-AC04-3C9AA1E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9BFBE-BB5D-4D65-A7FD-AF9BF34C3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78691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506992-90F1-48FE-94F7-7208E7B5D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19130-4BFE-48D9-B780-E7B4B4139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B4924-64B2-4E99-8570-3FAEBCBC3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63C9D-5674-47F6-AED2-73CE56DA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12D37-9670-42D5-9A4E-E404F7F2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539114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B0E19A-B2D5-4DD7-9433-3FC02CF0FD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C1205-C9E8-4E54-91A9-D73F8DDA2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7037B-5E14-41E9-A352-F42BD879C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6059F-B927-4EE6-8798-9EF69DB2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BE3F8F-C39F-4DF2-B0EB-83A998BE3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374006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"/>
          <p:cNvSpPr>
            <a:spLocks noGrp="1"/>
          </p:cNvSpPr>
          <p:nvPr>
            <p:ph type="dt" idx="10"/>
          </p:nvPr>
        </p:nvSpPr>
        <p:spPr>
          <a:xfrm>
            <a:off x="838200" y="6356349"/>
            <a:ext cx="27432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l"/>
            <a:endParaRPr lang="zh-CN" altLang="en-US" sz="1200">
              <a:solidFill>
                <a:srgbClr val="898989"/>
              </a:solidFill>
              <a:latin typeface="Calibri" charset="0"/>
              <a:ea typeface="等线" charset="0"/>
              <a:cs typeface="Calibri" charset="0"/>
            </a:endParaRPr>
          </a:p>
        </p:txBody>
      </p:sp>
      <p:sp>
        <p:nvSpPr>
          <p:cNvPr id="14" name="文本框"/>
          <p:cNvSpPr>
            <a:spLocks noGrp="1"/>
          </p:cNvSpPr>
          <p:nvPr>
            <p:ph type="ftr"/>
          </p:nvPr>
        </p:nvSpPr>
        <p:spPr>
          <a:xfrm>
            <a:off x="4038600" y="6356349"/>
            <a:ext cx="41148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ctr"/>
            <a:endParaRPr lang="zh-CN" altLang="en-US" sz="1200">
              <a:solidFill>
                <a:srgbClr val="898989"/>
              </a:solidFill>
              <a:latin typeface="Calibri" charset="0"/>
              <a:ea typeface="等线" charset="0"/>
              <a:cs typeface="Calibri" charset="0"/>
            </a:endParaRPr>
          </a:p>
        </p:txBody>
      </p:sp>
      <p:sp>
        <p:nvSpPr>
          <p:cNvPr id="15" name="文本框"/>
          <p:cNvSpPr>
            <a:spLocks noGrp="1"/>
          </p:cNvSpPr>
          <p:nvPr>
            <p:ph type="sldNum"/>
          </p:nvPr>
        </p:nvSpPr>
        <p:spPr>
          <a:xfrm>
            <a:off x="8610600" y="6356349"/>
            <a:ext cx="2743200" cy="365125"/>
          </a:xfrm>
          <a:prstGeom prst="rect">
            <a:avLst/>
          </a:prstGeom>
          <a:noFill/>
          <a:ln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>
            <a:prstTxWarp prst="textNoShape">
              <a:avLst/>
            </a:prstTxWarp>
          </a:bodyPr>
          <a:lstStyle/>
          <a:p>
            <a:pPr algn="r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rgbClr val="898989"/>
                </a:solidFill>
                <a:latin typeface="Calibri" charset="0"/>
                <a:ea typeface="等线" charset="0"/>
                <a:cs typeface="Calibri" charset="0"/>
              </a:rPr>
              <a:t>‹#›</a:t>
            </a:fld>
            <a:endParaRPr lang="zh-CN" altLang="en-US" sz="1200">
              <a:solidFill>
                <a:srgbClr val="898989"/>
              </a:solidFill>
              <a:latin typeface="Calibri" charset="0"/>
              <a:ea typeface="等线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49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77D9-1C44-46F7-B933-F40CD1A5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181A7C-DE04-4B13-A3D4-2DE065232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AA665-F176-44E7-8202-5B5CCCE2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8E5A4-630A-45BE-B3CA-ADBAB0E6A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53A9A-7E78-44D2-9762-227C9540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110080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299A-32F0-46E5-8E16-FC123C641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92071-A061-42D7-9E66-6CF70DCB4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50C5DA-E08A-4ED6-B7E6-D83A5917F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E648C-B178-49EC-A567-0A9B8FF0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04CCF-0A3A-4130-AF60-4ABE4C65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59171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741C-BD7B-4E60-B7BE-6654E0D5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F56E5-4E13-41AC-9864-78CA1E4193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840F3-237D-4361-AE43-DA0BC779E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FDECF-030E-40E3-BA81-B6C6710B8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78459-3A32-44B4-B45B-3565C58A7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AB548-85E0-4A32-B597-8C265867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25728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ECE72-F25F-4AE0-990C-F9CB3F50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F0706-27D5-4A2C-A574-60D2CADF5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B032A3-26C0-4078-A29B-8DBCBA657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A2146-BA19-452A-B1BD-F752CA81A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F0BC8F-9BD9-4DE4-8707-4A06E179AD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BAB056-0E49-40EF-8239-C3314D83E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C7C13-3352-489C-BD96-B5D969AE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7AE549-BB68-4EBB-8052-32A065C1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29193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2959F-69F9-4A5D-B0CE-EA87C4FE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82929-1364-4B78-AF25-97E026328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C9E92D-BE6E-45D5-85D6-1DACCCBD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B2BDC5-A781-4CE2-9742-9078539C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711729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46D6D-6673-40C7-A214-78A27829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FD67A-9BE3-4364-B239-A2634F190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6C39C-648A-4440-9595-2F3E397DD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37019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7F49-E4DF-4561-BF23-1FFA5FA3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F6A6F-AF0B-4AB9-9DC5-D273BF57E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AE883F-A84F-47CD-8DE2-7A4B31D1C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E227A-6AD9-4607-8FDF-2B4479B01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B45B4-A207-443C-B27E-34267E1A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EB5B65-A5E5-45D8-AB12-423B433E4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4885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2C5BB-8E39-4358-A324-D669FA8E8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CC8D27-12B1-4201-A734-5913A2A9DB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EDBA9D-AD20-4A23-9A4F-A77C61A9B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AA9EF7-E30E-444E-B0E9-4A870DEA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5B9B6-3E47-4EBE-B92C-28928719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FD8989-F471-40FA-9BD2-7639374C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14284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FBE50-EE8B-4031-B042-B84D098F1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CB510-1A6A-4064-B012-CA8F9C077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BC450-C5BE-4DC6-B5D1-75DDD73A52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368E-057F-4356-AC6C-326A42ECC024}" type="datetimeFigureOut">
              <a:rPr lang="en-MY" smtClean="0"/>
              <a:t>22/12/2022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55F04-FF7B-431A-9EE2-5E554956D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707E14-3F29-4928-BB73-14251F608B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B4497-FA43-4777-8BA1-E8780C1BCD42}" type="slidenum">
              <a:rPr lang="en-MY" smtClean="0"/>
              <a:t>‹#›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73665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12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AF606E5C-9DE3-DB13-0FBF-AE2FF239E1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626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75C3FC-28D7-C278-82A0-BBDB76E1332D}"/>
              </a:ext>
            </a:extLst>
          </p:cNvPr>
          <p:cNvGrpSpPr/>
          <p:nvPr/>
        </p:nvGrpSpPr>
        <p:grpSpPr>
          <a:xfrm>
            <a:off x="9379891" y="3545726"/>
            <a:ext cx="2595311" cy="2809336"/>
            <a:chOff x="9379891" y="2613393"/>
            <a:chExt cx="2595311" cy="280933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491EC96-F09C-D76F-5FF1-8522881F5768}"/>
                </a:ext>
              </a:extLst>
            </p:cNvPr>
            <p:cNvSpPr txBox="1"/>
            <p:nvPr/>
          </p:nvSpPr>
          <p:spPr>
            <a:xfrm>
              <a:off x="9379891" y="2613393"/>
              <a:ext cx="2595311" cy="1261884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r>
                <a:rPr lang="en-MY" b="1" dirty="0">
                  <a:solidFill>
                    <a:srgbClr val="ED1C24"/>
                  </a:solidFill>
                  <a:latin typeface="Tiempos Headline Medium"/>
                </a:rPr>
                <a:t>London</a:t>
              </a:r>
              <a:r>
                <a:rPr lang="en-MY" dirty="0">
                  <a:latin typeface="Tiempos Headline Medium"/>
                </a:rPr>
                <a:t> Postgraduate Advancement Programme </a:t>
              </a:r>
              <a:r>
                <a:rPr lang="en-MY" b="1" dirty="0">
                  <a:solidFill>
                    <a:srgbClr val="ED1C24"/>
                  </a:solidFill>
                  <a:latin typeface="Tiempos Headline Medium"/>
                </a:rPr>
                <a:t>(LPAP)</a:t>
              </a:r>
            </a:p>
            <a:p>
              <a:r>
                <a:rPr lang="en-MY" sz="2200" b="1" dirty="0" err="1">
                  <a:solidFill>
                    <a:srgbClr val="008080"/>
                  </a:solidFill>
                  <a:latin typeface="Tiempos Headline Medium"/>
                </a:rPr>
                <a:t>ProMBA</a:t>
              </a:r>
              <a:r>
                <a:rPr lang="en-MY" sz="2200" b="1" dirty="0">
                  <a:solidFill>
                    <a:srgbClr val="008080"/>
                  </a:solidFill>
                  <a:latin typeface="Tiempos Headline Medium"/>
                </a:rPr>
                <a:t>/MBA/PhD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BF38E6B-F697-DF91-7D29-FD5CE89B4F74}"/>
                </a:ext>
              </a:extLst>
            </p:cNvPr>
            <p:cNvSpPr txBox="1"/>
            <p:nvPr/>
          </p:nvSpPr>
          <p:spPr>
            <a:xfrm>
              <a:off x="9379891" y="4166038"/>
              <a:ext cx="2595311" cy="12566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MY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Designed by:</a:t>
              </a:r>
            </a:p>
            <a:p>
              <a:pPr>
                <a:lnSpc>
                  <a:spcPct val="120000"/>
                </a:lnSpc>
                <a:spcAft>
                  <a:spcPts val="600"/>
                </a:spcAft>
              </a:pPr>
              <a:r>
                <a:rPr lang="en-MY" sz="12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Kuala Lumpur International Education Consortium </a:t>
              </a:r>
              <a:r>
                <a:rPr lang="en-MY" sz="1200" b="1" dirty="0" err="1">
                  <a:latin typeface="Segoe UI Light" panose="020B0502040204020203" pitchFamily="34" charset="0"/>
                  <a:cs typeface="Segoe UI Light" panose="020B0502040204020203" pitchFamily="34" charset="0"/>
                </a:rPr>
                <a:t>Berhad</a:t>
              </a:r>
              <a:endParaRPr lang="en-MY" sz="1200" b="1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>
                <a:lnSpc>
                  <a:spcPct val="120000"/>
                </a:lnSpc>
              </a:pPr>
              <a:r>
                <a:rPr lang="en-MY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Last update:</a:t>
              </a:r>
            </a:p>
            <a:p>
              <a:pPr>
                <a:lnSpc>
                  <a:spcPct val="120000"/>
                </a:lnSpc>
              </a:pPr>
              <a:r>
                <a:rPr lang="en-MY" sz="1200" b="1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22 DEC 2022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BE79F6D-BF98-5B4E-75BF-E7A9F5F88AB6}"/>
              </a:ext>
            </a:extLst>
          </p:cNvPr>
          <p:cNvGrpSpPr/>
          <p:nvPr/>
        </p:nvGrpSpPr>
        <p:grpSpPr>
          <a:xfrm>
            <a:off x="9373541" y="528182"/>
            <a:ext cx="2564005" cy="1165679"/>
            <a:chOff x="9373541" y="528182"/>
            <a:chExt cx="2564005" cy="11656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56E0A0-6E0F-7406-8CE5-4905B4128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546" y="821585"/>
              <a:ext cx="2520000" cy="87227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C9D5EE7-3F16-FCB8-28F8-7A30D7EF92B7}"/>
                </a:ext>
              </a:extLst>
            </p:cNvPr>
            <p:cNvSpPr txBox="1"/>
            <p:nvPr/>
          </p:nvSpPr>
          <p:spPr>
            <a:xfrm>
              <a:off x="9373541" y="528182"/>
              <a:ext cx="161815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MY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System Developer: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D12B82A-411B-D3D6-64E9-6A785FD735DE}"/>
              </a:ext>
            </a:extLst>
          </p:cNvPr>
          <p:cNvGrpSpPr/>
          <p:nvPr/>
        </p:nvGrpSpPr>
        <p:grpSpPr>
          <a:xfrm>
            <a:off x="9373541" y="2100730"/>
            <a:ext cx="2328015" cy="1018090"/>
            <a:chOff x="9373541" y="1911620"/>
            <a:chExt cx="2328015" cy="101809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8D0D5E3-0E2E-980C-B2EF-7E8E5301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3391" y="2420516"/>
              <a:ext cx="2160000" cy="5091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4F73F5-E508-283C-6E94-0900099ADF93}"/>
                </a:ext>
              </a:extLst>
            </p:cNvPr>
            <p:cNvSpPr txBox="1"/>
            <p:nvPr/>
          </p:nvSpPr>
          <p:spPr>
            <a:xfrm>
              <a:off x="9373541" y="1911620"/>
              <a:ext cx="23280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MY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Centre for Continuing Education and Professional Studies: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1621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" descr="University of London (@LondonU) / Twitter">
            <a:extLst>
              <a:ext uri="{FF2B5EF4-FFF2-40B4-BE49-F238E27FC236}">
                <a16:creationId xmlns:a16="http://schemas.microsoft.com/office/drawing/2014/main" id="{EBAC6883-A2D4-3FCB-0AAD-711872D7E5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4044" y="1523988"/>
            <a:ext cx="2626659" cy="2626659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D3CEE6-BA6E-0C32-D235-E4B7858D0EB3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2023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5B071A4-3656-132F-6D7D-1D57A9395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226792"/>
              </p:ext>
            </p:extLst>
          </p:nvPr>
        </p:nvGraphicFramePr>
        <p:xfrm>
          <a:off x="4347881" y="1826859"/>
          <a:ext cx="6712116" cy="378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372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2237372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2237372">
                  <a:extLst>
                    <a:ext uri="{9D8B030D-6E8A-4147-A177-3AD203B41FA5}">
                      <a16:colId xmlns:a16="http://schemas.microsoft.com/office/drawing/2014/main" val="3834275860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Date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Event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1"/>
                          </a:solidFill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Venue</a:t>
                      </a:r>
                      <a:endParaRPr lang="en-US" sz="1400" b="1" dirty="0">
                        <a:solidFill>
                          <a:schemeClr val="bg1"/>
                        </a:solidFill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2 Oct 2023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PCIS Seminar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University of London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5257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3 Oct 2023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PCIS Seminar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University of London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223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4 Oct 2023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Industrial Visit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Land-Rover Birmingham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6339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5 Oct 2023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Corporate Presentation Skills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University of London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75060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6 Oct 2023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Group Presentation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University of London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1503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7 </a:t>
                      </a:r>
                      <a:r>
                        <a:rPr kumimoji="0" lang="en-GB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+mn-ea"/>
                          <a:cs typeface="Segoe UI Light" panose="020B0502040204020203" pitchFamily="34" charset="0"/>
                        </a:rPr>
                        <a:t>Oct 2023</a:t>
                      </a:r>
                      <a:endParaRPr kumimoji="0" lang="en-US" sz="13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LISA Award Presentation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UK Parliament, London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817771"/>
                  </a:ext>
                </a:extLst>
              </a:tr>
            </a:tbl>
          </a:graphicData>
        </a:graphic>
      </p:graphicFrame>
      <p:pic>
        <p:nvPicPr>
          <p:cNvPr id="3" name="图片" descr="UK Parliament">
            <a:extLst>
              <a:ext uri="{FF2B5EF4-FFF2-40B4-BE49-F238E27FC236}">
                <a16:creationId xmlns:a16="http://schemas.microsoft.com/office/drawing/2014/main" id="{BEA19843-59DE-C3F6-4B8A-585A08783D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27310" y="4214838"/>
            <a:ext cx="2380129" cy="1249568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83563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7061B8-BDAE-7101-B5B7-5691C4FD1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7" y="1555762"/>
            <a:ext cx="6157494" cy="4413887"/>
          </a:xfrm>
          <a:prstGeom prst="rect">
            <a:avLst/>
          </a:prstGeom>
        </p:spPr>
      </p:pic>
      <p:pic>
        <p:nvPicPr>
          <p:cNvPr id="110" name="图片"/>
          <p:cNvPicPr>
            <a:picLocks noChangeAspect="1"/>
          </p:cNvPicPr>
          <p:nvPr/>
        </p:nvPicPr>
        <p:blipFill>
          <a:blip r:embed="rId4" cstate="print"/>
          <a:srcRect l="38" r="38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11" name="图片" descr="D:\ZIP - 1704 MBA Spring\K02.JPG"/>
          <p:cNvPicPr>
            <a:picLocks noChangeAspect="1"/>
          </p:cNvPicPr>
          <p:nvPr/>
        </p:nvPicPr>
        <p:blipFill>
          <a:blip r:embed="rId5" cstate="print"/>
          <a:srcRect l="4960" t="13219" r="2191" b="3218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13" name="图片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3019" y="426484"/>
            <a:ext cx="4797968" cy="2883658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D53806-1429-806F-33B6-19557D16A655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2017/18</a:t>
            </a:r>
          </a:p>
        </p:txBody>
      </p:sp>
    </p:spTree>
    <p:extLst>
      <p:ext uri="{BB962C8B-B14F-4D97-AF65-F5344CB8AC3E}">
        <p14:creationId xmlns:p14="http://schemas.microsoft.com/office/powerpoint/2010/main" val="2165356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1913A-EFDE-6DA4-C0EA-FE493DE14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061" y="1555762"/>
            <a:ext cx="6206266" cy="4413887"/>
          </a:xfrm>
          <a:prstGeom prst="rect">
            <a:avLst/>
          </a:prstGeom>
        </p:spPr>
      </p:pic>
      <p:pic>
        <p:nvPicPr>
          <p:cNvPr id="116" name="图片"/>
          <p:cNvPicPr>
            <a:picLocks noChangeAspect="1"/>
          </p:cNvPicPr>
          <p:nvPr/>
        </p:nvPicPr>
        <p:blipFill>
          <a:blip r:embed="rId4" cstate="print"/>
          <a:srcRect l="34" r="34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9525" cap="flat" cmpd="sng">
            <a:solidFill>
              <a:srgbClr val="D8D8D8"/>
            </a:solidFill>
            <a:prstDash val="solid"/>
            <a:miter/>
          </a:ln>
        </p:spPr>
      </p:pic>
      <p:pic>
        <p:nvPicPr>
          <p:cNvPr id="117" name="图片"/>
          <p:cNvPicPr>
            <a:picLocks noChangeAspect="1"/>
          </p:cNvPicPr>
          <p:nvPr/>
        </p:nvPicPr>
        <p:blipFill>
          <a:blip r:embed="rId5" cstate="print"/>
          <a:srcRect l="3125" t="15478" r="3125" b="147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DA42D6-BA99-22D1-9101-3EF6B91EB1EB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2018/19</a:t>
            </a:r>
          </a:p>
        </p:txBody>
      </p:sp>
    </p:spTree>
    <p:extLst>
      <p:ext uri="{BB962C8B-B14F-4D97-AF65-F5344CB8AC3E}">
        <p14:creationId xmlns:p14="http://schemas.microsoft.com/office/powerpoint/2010/main" val="2145525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B09B1-9068-153B-9A25-558A14010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7" y="1741705"/>
            <a:ext cx="6194073" cy="4041998"/>
          </a:xfrm>
          <a:prstGeom prst="rect">
            <a:avLst/>
          </a:prstGeom>
        </p:spPr>
      </p:pic>
      <p:pic>
        <p:nvPicPr>
          <p:cNvPr id="119" name="图片"/>
          <p:cNvPicPr>
            <a:picLocks noChangeAspect="1"/>
          </p:cNvPicPr>
          <p:nvPr/>
        </p:nvPicPr>
        <p:blipFill>
          <a:blip r:embed="rId4" cstate="print"/>
          <a:srcRect t="4995" b="499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pic>
        <p:nvPicPr>
          <p:cNvPr id="120" name="图片"/>
          <p:cNvPicPr>
            <a:picLocks noChangeAspect="1"/>
          </p:cNvPicPr>
          <p:nvPr/>
        </p:nvPicPr>
        <p:blipFill>
          <a:blip r:embed="rId5" cstate="print"/>
          <a:srcRect t="4995" b="499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0626A0-60DB-BE2C-8ACB-E511453D3D74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2019/20</a:t>
            </a:r>
          </a:p>
        </p:txBody>
      </p:sp>
    </p:spTree>
    <p:extLst>
      <p:ext uri="{BB962C8B-B14F-4D97-AF65-F5344CB8AC3E}">
        <p14:creationId xmlns:p14="http://schemas.microsoft.com/office/powerpoint/2010/main" val="3461962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5ECF3B-513D-14AD-903B-A0F433CAD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57" y="1744754"/>
            <a:ext cx="6194073" cy="4035902"/>
          </a:xfrm>
          <a:prstGeom prst="rect">
            <a:avLst/>
          </a:prstGeom>
        </p:spPr>
      </p:pic>
      <p:pic>
        <p:nvPicPr>
          <p:cNvPr id="123" name="图片" descr="University of South Wales, UK - YouTube"/>
          <p:cNvPicPr>
            <a:picLocks noChangeAspect="1"/>
          </p:cNvPicPr>
          <p:nvPr/>
        </p:nvPicPr>
        <p:blipFill>
          <a:blip r:embed="rId4" cstate="print"/>
          <a:srcRect l="3125" r="312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24" name="图片" descr="C:\Users\user\Desktop\PCIS LONDON FEB 2020\DSC06027.JPG"/>
          <p:cNvPicPr>
            <a:picLocks noChangeAspect="1"/>
          </p:cNvPicPr>
          <p:nvPr/>
        </p:nvPicPr>
        <p:blipFill>
          <a:blip r:embed="rId5" cstate="print"/>
          <a:srcRect t="5000" b="5000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84B689-71B4-FCE7-66C1-5221E3E1D4D6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2020/21</a:t>
            </a:r>
          </a:p>
        </p:txBody>
      </p:sp>
    </p:spTree>
    <p:extLst>
      <p:ext uri="{BB962C8B-B14F-4D97-AF65-F5344CB8AC3E}">
        <p14:creationId xmlns:p14="http://schemas.microsoft.com/office/powerpoint/2010/main" val="371472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9A2C47-2E75-1054-A381-8A3CCB45E8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08" y="1753899"/>
            <a:ext cx="5669771" cy="4017612"/>
          </a:xfrm>
          <a:prstGeom prst="rect">
            <a:avLst/>
          </a:prstGeom>
        </p:spPr>
      </p:pic>
      <p:pic>
        <p:nvPicPr>
          <p:cNvPr id="127" name="图片"/>
          <p:cNvPicPr>
            <a:picLocks noChangeAspect="1"/>
          </p:cNvPicPr>
          <p:nvPr/>
        </p:nvPicPr>
        <p:blipFill>
          <a:blip r:embed="rId4" cstate="print"/>
          <a:srcRect l="10349" t="21062" r="6079" b="3722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28" name="图片"/>
          <p:cNvPicPr>
            <a:picLocks noChangeAspect="1"/>
          </p:cNvPicPr>
          <p:nvPr/>
        </p:nvPicPr>
        <p:blipFill>
          <a:blip r:embed="rId5" cstate="print"/>
          <a:srcRect l="346" t="7975" r="346" b="261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C3D424-4387-D4C9-475C-230906C3508C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Jr 2021/22</a:t>
            </a:r>
          </a:p>
        </p:txBody>
      </p:sp>
    </p:spTree>
    <p:extLst>
      <p:ext uri="{BB962C8B-B14F-4D97-AF65-F5344CB8AC3E}">
        <p14:creationId xmlns:p14="http://schemas.microsoft.com/office/powerpoint/2010/main" val="2243600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93DD39-9CB1-37A9-FDD0-1B4A91FEA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05" y="2003855"/>
            <a:ext cx="5657578" cy="3517697"/>
          </a:xfrm>
          <a:prstGeom prst="rect">
            <a:avLst/>
          </a:prstGeom>
        </p:spPr>
      </p:pic>
      <p:pic>
        <p:nvPicPr>
          <p:cNvPr id="131" name="图片"/>
          <p:cNvPicPr>
            <a:picLocks noChangeAspect="1"/>
          </p:cNvPicPr>
          <p:nvPr/>
        </p:nvPicPr>
        <p:blipFill>
          <a:blip r:embed="rId4" cstate="print"/>
          <a:srcRect l="3125" r="312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32" name="图片"/>
          <p:cNvPicPr>
            <a:picLocks noChangeAspect="1"/>
          </p:cNvPicPr>
          <p:nvPr/>
        </p:nvPicPr>
        <p:blipFill>
          <a:blip r:embed="rId5" cstate="print"/>
          <a:srcRect l="3125" r="312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A9D4B-EE91-E17B-6118-A58F0FC406B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2022/23</a:t>
            </a:r>
          </a:p>
        </p:txBody>
      </p:sp>
    </p:spTree>
    <p:extLst>
      <p:ext uri="{BB962C8B-B14F-4D97-AF65-F5344CB8AC3E}">
        <p14:creationId xmlns:p14="http://schemas.microsoft.com/office/powerpoint/2010/main" val="3055299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82ED3C-1D93-8E6A-4923-A086E9BE3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04" y="2003855"/>
            <a:ext cx="5657578" cy="3517697"/>
          </a:xfrm>
          <a:prstGeom prst="rect">
            <a:avLst/>
          </a:prstGeom>
        </p:spPr>
      </p:pic>
      <p:pic>
        <p:nvPicPr>
          <p:cNvPr id="135" name="图片"/>
          <p:cNvPicPr>
            <a:picLocks noChangeAspect="1"/>
          </p:cNvPicPr>
          <p:nvPr/>
        </p:nvPicPr>
        <p:blipFill>
          <a:blip r:embed="rId4" cstate="print"/>
          <a:srcRect l="3125" r="312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36" name="图片"/>
          <p:cNvPicPr>
            <a:picLocks noChangeAspect="1"/>
          </p:cNvPicPr>
          <p:nvPr/>
        </p:nvPicPr>
        <p:blipFill>
          <a:blip r:embed="rId5" cstate="print"/>
          <a:srcRect l="3125" r="312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52897B-30DE-0401-BC6F-17DA73B5BD77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2022/23</a:t>
            </a:r>
          </a:p>
        </p:txBody>
      </p:sp>
    </p:spTree>
    <p:extLst>
      <p:ext uri="{BB962C8B-B14F-4D97-AF65-F5344CB8AC3E}">
        <p14:creationId xmlns:p14="http://schemas.microsoft.com/office/powerpoint/2010/main" val="124160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2D849-F729-99F4-E4DB-D9C08970B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527" y="1811814"/>
            <a:ext cx="5389331" cy="3895682"/>
          </a:xfrm>
          <a:prstGeom prst="rect">
            <a:avLst/>
          </a:prstGeom>
        </p:spPr>
      </p:pic>
      <p:pic>
        <p:nvPicPr>
          <p:cNvPr id="139" name="图片"/>
          <p:cNvPicPr>
            <a:picLocks noChangeAspect="1"/>
          </p:cNvPicPr>
          <p:nvPr/>
        </p:nvPicPr>
        <p:blipFill>
          <a:blip r:embed="rId4" cstate="print"/>
          <a:srcRect l="3125" r="312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40" name="图片"/>
          <p:cNvPicPr>
            <a:picLocks noChangeAspect="1"/>
          </p:cNvPicPr>
          <p:nvPr/>
        </p:nvPicPr>
        <p:blipFill>
          <a:blip r:embed="rId5" cstate="print"/>
          <a:srcRect l="3125" r="312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D2985E-69E7-75F5-D1C1-FAC9DBF75E8D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2022/23</a:t>
            </a:r>
          </a:p>
        </p:txBody>
      </p:sp>
    </p:spTree>
    <p:extLst>
      <p:ext uri="{BB962C8B-B14F-4D97-AF65-F5344CB8AC3E}">
        <p14:creationId xmlns:p14="http://schemas.microsoft.com/office/powerpoint/2010/main" val="901105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E0E80-77BE-C3A7-B789-2DEC5FECC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8" y="1906312"/>
            <a:ext cx="5986791" cy="3712786"/>
          </a:xfrm>
          <a:prstGeom prst="rect">
            <a:avLst/>
          </a:prstGeom>
        </p:spPr>
      </p:pic>
      <p:pic>
        <p:nvPicPr>
          <p:cNvPr id="143" name="图片"/>
          <p:cNvPicPr>
            <a:picLocks noChangeAspect="1"/>
          </p:cNvPicPr>
          <p:nvPr/>
        </p:nvPicPr>
        <p:blipFill>
          <a:blip r:embed="rId4" cstate="print"/>
          <a:srcRect t="4899" b="4899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44" name="图片"/>
          <p:cNvPicPr>
            <a:picLocks noChangeAspect="1"/>
          </p:cNvPicPr>
          <p:nvPr/>
        </p:nvPicPr>
        <p:blipFill>
          <a:blip r:embed="rId5" cstate="print"/>
          <a:srcRect l="3125" r="312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0F72B-E015-F49B-A82F-DC912E240215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2022/23</a:t>
            </a:r>
          </a:p>
        </p:txBody>
      </p:sp>
    </p:spTree>
    <p:extLst>
      <p:ext uri="{BB962C8B-B14F-4D97-AF65-F5344CB8AC3E}">
        <p14:creationId xmlns:p14="http://schemas.microsoft.com/office/powerpoint/2010/main" val="329612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6C8EB48-0CF8-DAF3-EA04-AE6B8924A5D5}"/>
              </a:ext>
            </a:extLst>
          </p:cNvPr>
          <p:cNvGrpSpPr/>
          <p:nvPr/>
        </p:nvGrpSpPr>
        <p:grpSpPr>
          <a:xfrm>
            <a:off x="3204058" y="1975705"/>
            <a:ext cx="1440000" cy="1440000"/>
            <a:chOff x="4401670" y="1479175"/>
            <a:chExt cx="1440000" cy="1440000"/>
          </a:xfrm>
        </p:grpSpPr>
        <p:pic>
          <p:nvPicPr>
            <p:cNvPr id="12" name="Picture 4" descr="logo branding UTMSPACE TM - The 6th International Conference on the Future  of Education 2023">
              <a:extLst>
                <a:ext uri="{FF2B5EF4-FFF2-40B4-BE49-F238E27FC236}">
                  <a16:creationId xmlns:a16="http://schemas.microsoft.com/office/drawing/2014/main" id="{DA4A003D-A480-8D51-E34B-4D33F697D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832" y="2424884"/>
              <a:ext cx="1260000" cy="439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14">
              <a:extLst>
                <a:ext uri="{FF2B5EF4-FFF2-40B4-BE49-F238E27FC236}">
                  <a16:creationId xmlns:a16="http://schemas.microsoft.com/office/drawing/2014/main" id="{9A872ADA-6A7F-D8D3-DE43-EA9B058C3C9C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346"/>
            <a:stretch/>
          </p:blipFill>
          <p:spPr bwMode="auto">
            <a:xfrm>
              <a:off x="4761670" y="1631695"/>
              <a:ext cx="720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D1DA860-3A34-110D-7AD7-FBA8CF45360F}"/>
                </a:ext>
              </a:extLst>
            </p:cNvPr>
            <p:cNvSpPr/>
            <p:nvPr/>
          </p:nvSpPr>
          <p:spPr>
            <a:xfrm>
              <a:off x="4401670" y="1479175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54B39C-6B9F-8B18-3909-DE9B57B7C798}"/>
              </a:ext>
            </a:extLst>
          </p:cNvPr>
          <p:cNvGrpSpPr/>
          <p:nvPr/>
        </p:nvGrpSpPr>
        <p:grpSpPr>
          <a:xfrm>
            <a:off x="7326796" y="1975705"/>
            <a:ext cx="1440000" cy="1440000"/>
            <a:chOff x="6615952" y="1485317"/>
            <a:chExt cx="1440000" cy="144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7B158C-320A-513B-C725-B960085E979E}"/>
                </a:ext>
              </a:extLst>
            </p:cNvPr>
            <p:cNvSpPr/>
            <p:nvPr/>
          </p:nvSpPr>
          <p:spPr>
            <a:xfrm>
              <a:off x="6615952" y="1485317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1" name="Picture 18" descr="UUM University Malaysia || Tuition fees - intakes - Degree Programme">
              <a:extLst>
                <a:ext uri="{FF2B5EF4-FFF2-40B4-BE49-F238E27FC236}">
                  <a16:creationId xmlns:a16="http://schemas.microsoft.com/office/drawing/2014/main" id="{F64070E9-CEFC-EE25-064F-664E9507A3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" r="68237"/>
            <a:stretch/>
          </p:blipFill>
          <p:spPr bwMode="auto">
            <a:xfrm>
              <a:off x="6895312" y="1677105"/>
              <a:ext cx="881280" cy="1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828455-81BF-56B0-0863-8ED0F0BEC2C1}"/>
              </a:ext>
            </a:extLst>
          </p:cNvPr>
          <p:cNvGrpSpPr/>
          <p:nvPr/>
        </p:nvGrpSpPr>
        <p:grpSpPr>
          <a:xfrm>
            <a:off x="7326796" y="4141442"/>
            <a:ext cx="1440000" cy="1440000"/>
            <a:chOff x="1434352" y="3926540"/>
            <a:chExt cx="1440000" cy="144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A800A9-D35E-0473-D614-7B30D66F4F04}"/>
                </a:ext>
              </a:extLst>
            </p:cNvPr>
            <p:cNvSpPr/>
            <p:nvPr/>
          </p:nvSpPr>
          <p:spPr>
            <a:xfrm>
              <a:off x="1434352" y="3926540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3" name="Picture 4" descr="ALFA University College – A Leader For All">
              <a:extLst>
                <a:ext uri="{FF2B5EF4-FFF2-40B4-BE49-F238E27FC236}">
                  <a16:creationId xmlns:a16="http://schemas.microsoft.com/office/drawing/2014/main" id="{A523D40B-094D-5EE0-3AC1-CE42DB0561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8" t="5153" r="51138" b="6590"/>
            <a:stretch/>
          </p:blipFill>
          <p:spPr bwMode="auto">
            <a:xfrm>
              <a:off x="1614352" y="4196101"/>
              <a:ext cx="1080000" cy="900877"/>
            </a:xfrm>
            <a:prstGeom prst="triangl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FDC3189-009D-1AD6-6036-C1B15D29088C}"/>
              </a:ext>
            </a:extLst>
          </p:cNvPr>
          <p:cNvGrpSpPr/>
          <p:nvPr/>
        </p:nvGrpSpPr>
        <p:grpSpPr>
          <a:xfrm>
            <a:off x="9388165" y="1975705"/>
            <a:ext cx="1440000" cy="1440000"/>
            <a:chOff x="3884540" y="3917576"/>
            <a:chExt cx="1440000" cy="1440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0D2C1A-A814-E15D-C044-E9D86F95101A}"/>
                </a:ext>
              </a:extLst>
            </p:cNvPr>
            <p:cNvSpPr/>
            <p:nvPr/>
          </p:nvSpPr>
          <p:spPr>
            <a:xfrm>
              <a:off x="3884540" y="3917576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7" name="Picture 8" descr="KOM | University of Gloucestershire in the UK">
              <a:extLst>
                <a:ext uri="{FF2B5EF4-FFF2-40B4-BE49-F238E27FC236}">
                  <a16:creationId xmlns:a16="http://schemas.microsoft.com/office/drawing/2014/main" id="{A86D784A-4038-8DFD-6C79-44B2A3497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4041" y="4439576"/>
              <a:ext cx="1180999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91B3984-0275-28D0-5FC7-980ABAA4E5B5}"/>
              </a:ext>
            </a:extLst>
          </p:cNvPr>
          <p:cNvGrpSpPr/>
          <p:nvPr/>
        </p:nvGrpSpPr>
        <p:grpSpPr>
          <a:xfrm>
            <a:off x="5265427" y="4141442"/>
            <a:ext cx="1440000" cy="1440000"/>
            <a:chOff x="6490446" y="4123764"/>
            <a:chExt cx="1440000" cy="144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0BE1AAD-162A-77B8-C9D6-6006DD1B2547}"/>
                </a:ext>
              </a:extLst>
            </p:cNvPr>
            <p:cNvSpPr/>
            <p:nvPr/>
          </p:nvSpPr>
          <p:spPr>
            <a:xfrm>
              <a:off x="6490446" y="4123764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026" name="Picture 2" descr="Saito University College - Home | Facebook">
              <a:extLst>
                <a:ext uri="{FF2B5EF4-FFF2-40B4-BE49-F238E27FC236}">
                  <a16:creationId xmlns:a16="http://schemas.microsoft.com/office/drawing/2014/main" id="{55B7AF49-3150-A1CD-3001-CDD42D8B4F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29" r="5899" b="35472"/>
            <a:stretch/>
          </p:blipFill>
          <p:spPr bwMode="auto">
            <a:xfrm>
              <a:off x="6670446" y="4420748"/>
              <a:ext cx="1080000" cy="846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5D4C8D-284C-CED0-F7F4-6704570E3056}"/>
              </a:ext>
            </a:extLst>
          </p:cNvPr>
          <p:cNvGrpSpPr/>
          <p:nvPr/>
        </p:nvGrpSpPr>
        <p:grpSpPr>
          <a:xfrm>
            <a:off x="5265427" y="1975705"/>
            <a:ext cx="1440000" cy="1440000"/>
            <a:chOff x="9215717" y="1649505"/>
            <a:chExt cx="1440000" cy="144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C4A6CE-8DF6-953F-9FFE-AE52BB665F76}"/>
                </a:ext>
              </a:extLst>
            </p:cNvPr>
            <p:cNvSpPr/>
            <p:nvPr/>
          </p:nvSpPr>
          <p:spPr>
            <a:xfrm>
              <a:off x="9215717" y="1649505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79BDAE-FC46-A801-7EC0-E296AF12C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341717" y="2229477"/>
              <a:ext cx="1188000" cy="28005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A94DCC-9D63-075E-7DD8-64066C44E73B}"/>
              </a:ext>
            </a:extLst>
          </p:cNvPr>
          <p:cNvGrpSpPr/>
          <p:nvPr/>
        </p:nvGrpSpPr>
        <p:grpSpPr>
          <a:xfrm>
            <a:off x="1142689" y="1975705"/>
            <a:ext cx="1440000" cy="1440000"/>
            <a:chOff x="9493623" y="4034117"/>
            <a:chExt cx="1440000" cy="1440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F1AE20-9256-E3A6-DD7A-57FBDB2C3150}"/>
                </a:ext>
              </a:extLst>
            </p:cNvPr>
            <p:cNvSpPr/>
            <p:nvPr/>
          </p:nvSpPr>
          <p:spPr>
            <a:xfrm>
              <a:off x="9493623" y="4034117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22" name="图片">
              <a:extLst>
                <a:ext uri="{FF2B5EF4-FFF2-40B4-BE49-F238E27FC236}">
                  <a16:creationId xmlns:a16="http://schemas.microsoft.com/office/drawing/2014/main" id="{AEBE0884-9AD6-0786-FFB3-08BEDBD47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33369" y="4286117"/>
              <a:ext cx="796368" cy="936000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FE4C31-1097-AACC-0041-94F2103AD38A}"/>
              </a:ext>
            </a:extLst>
          </p:cNvPr>
          <p:cNvGrpSpPr/>
          <p:nvPr/>
        </p:nvGrpSpPr>
        <p:grpSpPr>
          <a:xfrm>
            <a:off x="3204058" y="4141442"/>
            <a:ext cx="1440000" cy="1440000"/>
            <a:chOff x="665780" y="3274066"/>
            <a:chExt cx="1440000" cy="1440000"/>
          </a:xfrm>
        </p:grpSpPr>
        <p:pic>
          <p:nvPicPr>
            <p:cNvPr id="26" name="Picture 2" descr="University of London (@LondonU) / Twitter">
              <a:extLst>
                <a:ext uri="{FF2B5EF4-FFF2-40B4-BE49-F238E27FC236}">
                  <a16:creationId xmlns:a16="http://schemas.microsoft.com/office/drawing/2014/main" id="{A7908CC8-6074-A60B-B5C7-46BA30A00E9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97" t="16825" r="34838" b="44281"/>
            <a:stretch/>
          </p:blipFill>
          <p:spPr bwMode="auto">
            <a:xfrm>
              <a:off x="1034443" y="3544066"/>
              <a:ext cx="702674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C4FC22D-CD46-CDCF-04E6-67947829763A}"/>
                </a:ext>
              </a:extLst>
            </p:cNvPr>
            <p:cNvSpPr/>
            <p:nvPr/>
          </p:nvSpPr>
          <p:spPr>
            <a:xfrm>
              <a:off x="665780" y="3274066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155A927-F1E4-225B-16EB-7B438AB0EEF0}"/>
              </a:ext>
            </a:extLst>
          </p:cNvPr>
          <p:cNvGrpSpPr/>
          <p:nvPr/>
        </p:nvGrpSpPr>
        <p:grpSpPr>
          <a:xfrm>
            <a:off x="9388165" y="4141442"/>
            <a:ext cx="1440000" cy="1440000"/>
            <a:chOff x="2768003" y="1852257"/>
            <a:chExt cx="1440000" cy="1440000"/>
          </a:xfrm>
        </p:grpSpPr>
        <p:pic>
          <p:nvPicPr>
            <p:cNvPr id="27" name="Picture 24" descr="Land Rover Logo and symbol, meaning, history, PNG, brand">
              <a:extLst>
                <a:ext uri="{FF2B5EF4-FFF2-40B4-BE49-F238E27FC236}">
                  <a16:creationId xmlns:a16="http://schemas.microsoft.com/office/drawing/2014/main" id="{5744A51F-6372-BFCD-14D8-9FEB2970CF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0003" y="2207757"/>
              <a:ext cx="1296000" cy="7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81AA40B-DB4E-D0BC-0694-A108A8182AC9}"/>
                </a:ext>
              </a:extLst>
            </p:cNvPr>
            <p:cNvSpPr/>
            <p:nvPr/>
          </p:nvSpPr>
          <p:spPr>
            <a:xfrm>
              <a:off x="2768003" y="1852257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348867-3C0A-6C19-D224-03B303E908B5}"/>
              </a:ext>
            </a:extLst>
          </p:cNvPr>
          <p:cNvGrpSpPr/>
          <p:nvPr/>
        </p:nvGrpSpPr>
        <p:grpSpPr>
          <a:xfrm>
            <a:off x="1142689" y="4141442"/>
            <a:ext cx="1440000" cy="1440000"/>
            <a:chOff x="1601363" y="5062815"/>
            <a:chExt cx="1440000" cy="144000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FAE2B87-4DF8-A196-5B9B-EC0711BB7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1363" y="5332815"/>
              <a:ext cx="900000" cy="90000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FABE430-1CB6-04DF-4007-CB0BF71146E6}"/>
                </a:ext>
              </a:extLst>
            </p:cNvPr>
            <p:cNvSpPr/>
            <p:nvPr/>
          </p:nvSpPr>
          <p:spPr>
            <a:xfrm>
              <a:off x="1601363" y="5062815"/>
              <a:ext cx="1440000" cy="1440000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B6F10A-B070-0DB8-6CCF-65308C419C7F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LPAP Partners</a:t>
            </a:r>
          </a:p>
        </p:txBody>
      </p:sp>
    </p:spTree>
    <p:extLst>
      <p:ext uri="{BB962C8B-B14F-4D97-AF65-F5344CB8AC3E}">
        <p14:creationId xmlns:p14="http://schemas.microsoft.com/office/powerpoint/2010/main" val="3719389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C0CBC7-CEE9-FD45-7DE5-FDF188E69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97" y="1906312"/>
            <a:ext cx="5986791" cy="3712786"/>
          </a:xfrm>
          <a:prstGeom prst="rect">
            <a:avLst/>
          </a:prstGeom>
        </p:spPr>
      </p:pic>
      <p:pic>
        <p:nvPicPr>
          <p:cNvPr id="147" name="图片"/>
          <p:cNvPicPr>
            <a:picLocks noChangeAspect="1"/>
          </p:cNvPicPr>
          <p:nvPr/>
        </p:nvPicPr>
        <p:blipFill>
          <a:blip r:embed="rId4" cstate="print"/>
          <a:srcRect l="3125" r="3125"/>
          <a:stretch>
            <a:fillRect/>
          </a:stretch>
        </p:blipFill>
        <p:spPr>
          <a:xfrm>
            <a:off x="6770987" y="3549688"/>
            <a:ext cx="4800000" cy="2880000"/>
          </a:xfrm>
          <a:prstGeom prst="rect">
            <a:avLst/>
          </a:prstGeom>
          <a:noFill/>
          <a:ln w="12700" cap="flat" cmpd="sng">
            <a:noFill/>
            <a:prstDash val="solid"/>
            <a:miter/>
          </a:ln>
        </p:spPr>
      </p:pic>
      <p:pic>
        <p:nvPicPr>
          <p:cNvPr id="148" name="图片"/>
          <p:cNvPicPr>
            <a:picLocks noChangeAspect="1"/>
          </p:cNvPicPr>
          <p:nvPr/>
        </p:nvPicPr>
        <p:blipFill>
          <a:blip r:embed="rId5" cstate="print"/>
          <a:srcRect l="3125" r="3125"/>
          <a:stretch>
            <a:fillRect/>
          </a:stretch>
        </p:blipFill>
        <p:spPr>
          <a:xfrm>
            <a:off x="6770987" y="428313"/>
            <a:ext cx="4800000" cy="2880000"/>
          </a:xfrm>
          <a:prstGeom prst="rect">
            <a:avLst/>
          </a:prstGeom>
          <a:noFill/>
          <a:ln w="12700" cap="flat" cmpd="sng">
            <a:solidFill>
              <a:srgbClr val="D8D8D8"/>
            </a:solidFill>
            <a:prstDash val="solid"/>
            <a:rou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C63D7-774A-9005-0080-F028B3C20D94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PCIS 2022/23</a:t>
            </a:r>
          </a:p>
        </p:txBody>
      </p:sp>
    </p:spTree>
    <p:extLst>
      <p:ext uri="{BB962C8B-B14F-4D97-AF65-F5344CB8AC3E}">
        <p14:creationId xmlns:p14="http://schemas.microsoft.com/office/powerpoint/2010/main" val="3970117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图片" descr="Ferrari Logo and symbol, meaning, history, PNG"/>
          <p:cNvPicPr>
            <a:picLocks noChangeAspect="1"/>
          </p:cNvPicPr>
          <p:nvPr/>
        </p:nvPicPr>
        <p:blipFill>
          <a:blip r:embed="rId3" cstate="print"/>
          <a:srcRect l="28472" r="28588"/>
          <a:stretch>
            <a:fillRect/>
          </a:stretch>
        </p:blipFill>
        <p:spPr>
          <a:xfrm>
            <a:off x="5779962" y="1582618"/>
            <a:ext cx="632073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52" name="矩形"/>
          <p:cNvSpPr>
            <a:spLocks/>
          </p:cNvSpPr>
          <p:nvPr/>
        </p:nvSpPr>
        <p:spPr>
          <a:xfrm>
            <a:off x="5376001" y="1463543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53" name="矩形"/>
          <p:cNvSpPr>
            <a:spLocks/>
          </p:cNvSpPr>
          <p:nvPr/>
        </p:nvSpPr>
        <p:spPr>
          <a:xfrm>
            <a:off x="5376001" y="2401653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Ferrari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Italy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54" name="图片" descr="Lamborghini Logo and symbol, meaning, history, PNG, brand"/>
          <p:cNvPicPr>
            <a:picLocks noChangeAspect="1"/>
          </p:cNvPicPr>
          <p:nvPr/>
        </p:nvPicPr>
        <p:blipFill>
          <a:blip r:embed="rId4" cstate="print"/>
          <a:srcRect l="26471" t="1960" r="24853" b="2745"/>
          <a:stretch>
            <a:fillRect/>
          </a:stretch>
        </p:blipFill>
        <p:spPr>
          <a:xfrm>
            <a:off x="9890754" y="1568068"/>
            <a:ext cx="751900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55" name="矩形"/>
          <p:cNvSpPr>
            <a:spLocks/>
          </p:cNvSpPr>
          <p:nvPr/>
        </p:nvSpPr>
        <p:spPr>
          <a:xfrm>
            <a:off x="9546705" y="1463543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56" name="矩形"/>
          <p:cNvSpPr>
            <a:spLocks/>
          </p:cNvSpPr>
          <p:nvPr/>
        </p:nvSpPr>
        <p:spPr>
          <a:xfrm>
            <a:off x="9546705" y="2401653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Lamborghini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Italy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57" name="图片" descr="Search: maserati Logo PNG Vectors Free Download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0623" y="4064568"/>
            <a:ext cx="552000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58" name="矩形"/>
          <p:cNvSpPr>
            <a:spLocks/>
          </p:cNvSpPr>
          <p:nvPr/>
        </p:nvSpPr>
        <p:spPr>
          <a:xfrm>
            <a:off x="3290648" y="3954458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59" name="矩形"/>
          <p:cNvSpPr>
            <a:spLocks/>
          </p:cNvSpPr>
          <p:nvPr/>
        </p:nvSpPr>
        <p:spPr>
          <a:xfrm>
            <a:off x="3290648" y="4892568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Maserati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Italy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60" name="图片" descr="Bmw Logo PNG Vectors Free Download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5261" y="1568068"/>
            <a:ext cx="830768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61" name="矩形"/>
          <p:cNvSpPr>
            <a:spLocks/>
          </p:cNvSpPr>
          <p:nvPr/>
        </p:nvSpPr>
        <p:spPr>
          <a:xfrm>
            <a:off x="3290648" y="1463543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62" name="矩形"/>
          <p:cNvSpPr>
            <a:spLocks/>
          </p:cNvSpPr>
          <p:nvPr/>
        </p:nvSpPr>
        <p:spPr>
          <a:xfrm>
            <a:off x="3290648" y="2401653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BMW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Germany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63" name="图片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04534" y="4073533"/>
            <a:ext cx="1041516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64" name="矩形"/>
          <p:cNvSpPr>
            <a:spLocks/>
          </p:cNvSpPr>
          <p:nvPr/>
        </p:nvSpPr>
        <p:spPr>
          <a:xfrm>
            <a:off x="1205295" y="3954458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65" name="矩形"/>
          <p:cNvSpPr>
            <a:spLocks/>
          </p:cNvSpPr>
          <p:nvPr/>
        </p:nvSpPr>
        <p:spPr>
          <a:xfrm>
            <a:off x="1205295" y="4892568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Seat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Spain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66" name="图片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41351" y="1632096"/>
            <a:ext cx="1080000" cy="744232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67" name="矩形"/>
          <p:cNvSpPr>
            <a:spLocks/>
          </p:cNvSpPr>
          <p:nvPr/>
        </p:nvSpPr>
        <p:spPr>
          <a:xfrm>
            <a:off x="7461354" y="1463543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68" name="矩形"/>
          <p:cNvSpPr>
            <a:spLocks/>
          </p:cNvSpPr>
          <p:nvPr/>
        </p:nvSpPr>
        <p:spPr>
          <a:xfrm>
            <a:off x="7461354" y="2401653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European Parliament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Belgium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69" name="图片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67354" y="4058984"/>
            <a:ext cx="828000" cy="82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70" name="矩形"/>
          <p:cNvSpPr>
            <a:spLocks/>
          </p:cNvSpPr>
          <p:nvPr/>
        </p:nvSpPr>
        <p:spPr>
          <a:xfrm>
            <a:off x="7461354" y="3954458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71" name="矩形"/>
          <p:cNvSpPr>
            <a:spLocks/>
          </p:cNvSpPr>
          <p:nvPr/>
        </p:nvSpPr>
        <p:spPr>
          <a:xfrm>
            <a:off x="7461354" y="4892568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Bayer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Germany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sp>
        <p:nvSpPr>
          <p:cNvPr id="172" name="矩形"/>
          <p:cNvSpPr>
            <a:spLocks/>
          </p:cNvSpPr>
          <p:nvPr/>
        </p:nvSpPr>
        <p:spPr>
          <a:xfrm>
            <a:off x="9546705" y="3954458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73" name="矩形"/>
          <p:cNvSpPr>
            <a:spLocks/>
          </p:cNvSpPr>
          <p:nvPr/>
        </p:nvSpPr>
        <p:spPr>
          <a:xfrm>
            <a:off x="9546705" y="4892568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Aixtron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Germany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74" name="图片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54704" y="4319301"/>
            <a:ext cx="1223999" cy="361956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75" name="矩形"/>
          <p:cNvSpPr>
            <a:spLocks/>
          </p:cNvSpPr>
          <p:nvPr/>
        </p:nvSpPr>
        <p:spPr>
          <a:xfrm>
            <a:off x="1205295" y="1463543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76" name="矩形"/>
          <p:cNvSpPr>
            <a:spLocks/>
          </p:cNvSpPr>
          <p:nvPr/>
        </p:nvSpPr>
        <p:spPr>
          <a:xfrm>
            <a:off x="1205295" y="2401653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Land-Rover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United Kingdom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77" name="图片" descr="Land Rover Logo and symbol, meaning, history, PNG, brand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77292" y="1639712"/>
            <a:ext cx="1296000" cy="72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  <p:sp>
        <p:nvSpPr>
          <p:cNvPr id="178" name="矩形"/>
          <p:cNvSpPr>
            <a:spLocks/>
          </p:cNvSpPr>
          <p:nvPr/>
        </p:nvSpPr>
        <p:spPr>
          <a:xfrm>
            <a:off x="5376001" y="3954458"/>
            <a:ext cx="1440000" cy="1440000"/>
          </a:xfrm>
          <a:prstGeom prst="rect">
            <a:avLst/>
          </a:prstGeom>
          <a:noFill/>
          <a:ln w="19050" cap="flat" cmpd="sng">
            <a:noFill/>
            <a:prstDash val="solid"/>
            <a:round/>
          </a:ln>
        </p:spPr>
      </p:sp>
      <p:sp>
        <p:nvSpPr>
          <p:cNvPr id="179" name="矩形"/>
          <p:cNvSpPr>
            <a:spLocks/>
          </p:cNvSpPr>
          <p:nvPr/>
        </p:nvSpPr>
        <p:spPr>
          <a:xfrm>
            <a:off x="5376001" y="4892568"/>
            <a:ext cx="1440000" cy="48396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72000" tIns="72000" rIns="72000" bIns="72000" anchor="b" anchorCtr="0">
            <a:prstTxWarp prst="textNoShape">
              <a:avLst/>
            </a:prstTxWarp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1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Canon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1100" b="0" i="0" u="none" strike="noStrike" kern="1200" cap="none" spc="0" baseline="0">
                <a:solidFill>
                  <a:srgbClr val="203232"/>
                </a:solidFill>
                <a:latin typeface="Segoe UI Semilight" pitchFamily="34" charset="0"/>
                <a:ea typeface="Source Sans Pro Light" pitchFamily="34" charset="0"/>
                <a:cs typeface="Segoe UI Semilight" pitchFamily="34" charset="0"/>
              </a:rPr>
              <a:t>Germany</a:t>
            </a:r>
            <a:endParaRPr lang="zh-CN" altLang="en-US" sz="1100" b="0" i="0" u="none" strike="noStrike" kern="1200" cap="none" spc="0" baseline="0">
              <a:solidFill>
                <a:srgbClr val="203232"/>
              </a:solidFill>
              <a:latin typeface="Segoe UI Semilight" pitchFamily="34" charset="0"/>
              <a:ea typeface="Source Sans Pro Light" pitchFamily="34" charset="0"/>
              <a:cs typeface="Segoe UI Semilight" pitchFamily="34" charset="0"/>
            </a:endParaRPr>
          </a:p>
        </p:txBody>
      </p:sp>
      <p:pic>
        <p:nvPicPr>
          <p:cNvPr id="180" name="图片" descr="Canon Logo | Canon global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47998" y="4298625"/>
            <a:ext cx="1296000" cy="39300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</p:pic>
    </p:spTree>
    <p:extLst>
      <p:ext uri="{BB962C8B-B14F-4D97-AF65-F5344CB8AC3E}">
        <p14:creationId xmlns:p14="http://schemas.microsoft.com/office/powerpoint/2010/main" val="1685156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LPAP Active List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CB0533-6119-3131-213E-D2712E8D0F04}"/>
              </a:ext>
            </a:extLst>
          </p:cNvPr>
          <p:cNvSpPr txBox="1"/>
          <p:nvPr/>
        </p:nvSpPr>
        <p:spPr>
          <a:xfrm>
            <a:off x="1011454" y="1826859"/>
            <a:ext cx="10544052" cy="4089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2D439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Elite–UUM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 PhD	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Doctor of Philosophy (MQF)</a:t>
            </a: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ED1C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London–Alfa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PhD	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Doctor of Philosophy (MQF)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15A9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Gloucestershire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MBA  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Master of Business Administration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15A9C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UOG-LISA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MBA	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Master of Business Administration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ED1C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London–Alfa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MBA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Master of Business Administration (MQF)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Semilight" panose="020B0402040204020203" pitchFamily="34" charset="0"/>
            </a:endParaRP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ED1C2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London–Saito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MBA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Master of Business Administration (MQF)</a:t>
            </a: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5D001D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UTMSPACE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ProMBA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	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Professional Master of Business Administration</a:t>
            </a:r>
          </a:p>
          <a:p>
            <a:pPr marL="342900" indent="-342900" defTabSz="842963">
              <a:lnSpc>
                <a:spcPct val="12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C025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London Exam Board 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PCIS 	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light" panose="020B0402040204020203" pitchFamily="34" charset="0"/>
                <a:ea typeface="Segoe UI Black" panose="020B0A02040204020203" pitchFamily="34" charset="0"/>
                <a:cs typeface="Segoe UI Semilight" panose="020B0402040204020203" pitchFamily="34" charset="0"/>
              </a:rPr>
              <a:t>Professional Certificate in Innovation and Strategy</a:t>
            </a:r>
          </a:p>
        </p:txBody>
      </p:sp>
    </p:spTree>
    <p:extLst>
      <p:ext uri="{BB962C8B-B14F-4D97-AF65-F5344CB8AC3E}">
        <p14:creationId xmlns:p14="http://schemas.microsoft.com/office/powerpoint/2010/main" val="335521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1B15E12-7310-C35B-B689-8BF056E316F4}"/>
              </a:ext>
            </a:extLst>
          </p:cNvPr>
          <p:cNvGrpSpPr/>
          <p:nvPr/>
        </p:nvGrpSpPr>
        <p:grpSpPr>
          <a:xfrm>
            <a:off x="6915998" y="3689254"/>
            <a:ext cx="1440000" cy="1980430"/>
            <a:chOff x="6641485" y="1188316"/>
            <a:chExt cx="1440000" cy="198043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FC5AE15-9A46-9FC8-7A01-891D147B3440}"/>
                </a:ext>
              </a:extLst>
            </p:cNvPr>
            <p:cNvGrpSpPr/>
            <p:nvPr/>
          </p:nvGrpSpPr>
          <p:grpSpPr>
            <a:xfrm>
              <a:off x="6641485" y="1188316"/>
              <a:ext cx="1440000" cy="1980430"/>
              <a:chOff x="6641485" y="1188316"/>
              <a:chExt cx="1440000" cy="1980430"/>
            </a:xfrm>
          </p:grpSpPr>
          <p:sp>
            <p:nvSpPr>
              <p:cNvPr id="30" name="矩形">
                <a:extLst>
                  <a:ext uri="{FF2B5EF4-FFF2-40B4-BE49-F238E27FC236}">
                    <a16:creationId xmlns:a16="http://schemas.microsoft.com/office/drawing/2014/main" id="{DA28F8F8-298C-36A8-6014-E215A85D933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41485" y="1188316"/>
                <a:ext cx="1440000" cy="684430"/>
              </a:xfrm>
              <a:prstGeom prst="rect">
                <a:avLst/>
              </a:prstGeom>
              <a:solidFill>
                <a:srgbClr val="ED1C24"/>
              </a:solidFill>
              <a:ln w="38100" cap="flat" cmpd="sng">
                <a:solidFill>
                  <a:srgbClr val="ED1C24"/>
                </a:solidFill>
                <a:prstDash val="solid"/>
                <a:round/>
              </a:ln>
            </p:spPr>
          </p:sp>
          <p:sp>
            <p:nvSpPr>
              <p:cNvPr id="31" name="矩形">
                <a:extLst>
                  <a:ext uri="{FF2B5EF4-FFF2-40B4-BE49-F238E27FC236}">
                    <a16:creationId xmlns:a16="http://schemas.microsoft.com/office/drawing/2014/main" id="{6727E187-B9B4-DFC5-655C-6D05A112C79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41485" y="1872746"/>
                <a:ext cx="1440000" cy="1296000"/>
              </a:xfrm>
              <a:prstGeom prst="rect">
                <a:avLst/>
              </a:prstGeom>
              <a:noFill/>
              <a:ln w="38100" cap="flat" cmpd="sng">
                <a:solidFill>
                  <a:srgbClr val="ED1C24"/>
                </a:solidFill>
                <a:prstDash val="solid"/>
                <a:round/>
              </a:ln>
            </p:spPr>
          </p:sp>
          <p:sp>
            <p:nvSpPr>
              <p:cNvPr id="32" name="矩形">
                <a:extLst>
                  <a:ext uri="{FF2B5EF4-FFF2-40B4-BE49-F238E27FC236}">
                    <a16:creationId xmlns:a16="http://schemas.microsoft.com/office/drawing/2014/main" id="{39B68BC0-24B9-627C-5B00-81207292697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64760" y="1504843"/>
                <a:ext cx="1299752" cy="330072"/>
              </a:xfrm>
              <a:prstGeom prst="rect">
                <a:avLst/>
              </a:prstGeom>
              <a:noFill/>
              <a:ln w="12700" cap="flat" cmpd="sng">
                <a:noFill/>
                <a:prstDash val="solid"/>
                <a:miter/>
              </a:ln>
            </p:spPr>
            <p:txBody>
              <a:bodyPr vert="horz" wrap="square" lIns="72000" tIns="72000" rIns="72000" bIns="72000" anchor="b" anchorCtr="0">
                <a:prstTxWarp prst="textNoShape">
                  <a:avLst/>
                </a:prstTxWarp>
                <a:spAutoFit/>
              </a:bodyPr>
              <a:lstStyle/>
              <a:p>
                <a:pPr marL="0" indent="0" algn="l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None/>
                </a:pPr>
                <a:r>
                  <a:rPr lang="en-US" altLang="zh-CN" sz="1200" b="1" i="0" u="none" strike="noStrike" kern="1200" cap="none" spc="0" baseline="0" dirty="0">
                    <a:solidFill>
                      <a:srgbClr val="FFFFFF"/>
                    </a:solidFill>
                    <a:latin typeface="Segoe UI Light" pitchFamily="34" charset="0"/>
                    <a:ea typeface="Source Sans Pro Light" pitchFamily="34" charset="0"/>
                    <a:cs typeface="Segoe UI Light" pitchFamily="34" charset="0"/>
                  </a:rPr>
                  <a:t>MBA MY (MQF)</a:t>
                </a:r>
                <a:endParaRPr lang="zh-CN" altLang="en-US" sz="1200" b="1" i="0" u="none" strike="noStrike" kern="1200" cap="none" spc="0" baseline="0" dirty="0">
                  <a:solidFill>
                    <a:srgbClr val="FFFFFF"/>
                  </a:solidFill>
                  <a:latin typeface="Segoe UI Light" pitchFamily="34" charset="0"/>
                  <a:ea typeface="Source Sans Pro Light" pitchFamily="34" charset="0"/>
                  <a:cs typeface="Segoe UI Light" pitchFamily="34" charset="0"/>
                </a:endParaRPr>
              </a:p>
            </p:txBody>
          </p:sp>
          <p:pic>
            <p:nvPicPr>
              <p:cNvPr id="33" name="Picture 2" descr="Flag of Malaysia - Wikipedia">
                <a:extLst>
                  <a:ext uri="{FF2B5EF4-FFF2-40B4-BE49-F238E27FC236}">
                    <a16:creationId xmlns:a16="http://schemas.microsoft.com/office/drawing/2014/main" id="{5D533EC6-0E41-137B-E71C-06DFD9EED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1490" y="1242316"/>
                <a:ext cx="432000" cy="216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0ED66C-011D-D40A-A96D-092AD416AB4D}"/>
                </a:ext>
              </a:extLst>
            </p:cNvPr>
            <p:cNvSpPr txBox="1"/>
            <p:nvPr/>
          </p:nvSpPr>
          <p:spPr>
            <a:xfrm>
              <a:off x="6701721" y="1992179"/>
              <a:ext cx="131952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MY" sz="1400" dirty="0">
                  <a:solidFill>
                    <a:srgbClr val="ED1C2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London-Alfa</a:t>
              </a:r>
            </a:p>
            <a:p>
              <a:pPr algn="ctr"/>
              <a:r>
                <a:rPr lang="en-MY" sz="1400" dirty="0">
                  <a:solidFill>
                    <a:srgbClr val="ED1C24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London-Saito</a:t>
              </a:r>
            </a:p>
            <a:p>
              <a:pPr algn="ctr"/>
              <a:r>
                <a:rPr lang="en-MY" sz="3600" dirty="0">
                  <a:solidFill>
                    <a:srgbClr val="ED1C24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MBA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8D6EDBE-9687-DF82-9AC0-1DAE7BB84C24}"/>
              </a:ext>
            </a:extLst>
          </p:cNvPr>
          <p:cNvGrpSpPr/>
          <p:nvPr/>
        </p:nvGrpSpPr>
        <p:grpSpPr>
          <a:xfrm>
            <a:off x="9605379" y="2440313"/>
            <a:ext cx="1463274" cy="1977373"/>
            <a:chOff x="9605379" y="2440313"/>
            <a:chExt cx="1463274" cy="197737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A1198F8-85B3-1CDB-8507-5FD883E8BC5B}"/>
                </a:ext>
              </a:extLst>
            </p:cNvPr>
            <p:cNvSpPr/>
            <p:nvPr/>
          </p:nvSpPr>
          <p:spPr>
            <a:xfrm>
              <a:off x="9605379" y="2440313"/>
              <a:ext cx="1440000" cy="648000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sz="160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642512C-18E9-5B68-10FC-D9FB2571A7FC}"/>
                </a:ext>
              </a:extLst>
            </p:cNvPr>
            <p:cNvSpPr/>
            <p:nvPr/>
          </p:nvSpPr>
          <p:spPr>
            <a:xfrm>
              <a:off x="9605379" y="3121686"/>
              <a:ext cx="1440000" cy="1296000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25" name="Picture 2" descr="Flag of Malaysia - Wikipedia">
              <a:extLst>
                <a:ext uri="{FF2B5EF4-FFF2-40B4-BE49-F238E27FC236}">
                  <a16:creationId xmlns:a16="http://schemas.microsoft.com/office/drawing/2014/main" id="{E174B6ED-2EF6-10DC-5986-8360656612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5384" y="2494313"/>
              <a:ext cx="432000" cy="216000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BC44A4-ED09-B5F0-8574-24C707A5E24F}"/>
                </a:ext>
              </a:extLst>
            </p:cNvPr>
            <p:cNvSpPr txBox="1"/>
            <p:nvPr/>
          </p:nvSpPr>
          <p:spPr>
            <a:xfrm>
              <a:off x="9628653" y="2756840"/>
              <a:ext cx="1440000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MY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Source Sans Pro Light" panose="020B0403030403020204" pitchFamily="34" charset="0"/>
                  <a:cs typeface="Segoe UI Light" panose="020B0502040204020203" pitchFamily="34" charset="0"/>
                </a:rPr>
                <a:t>PhD MY (MQF)</a:t>
              </a:r>
            </a:p>
          </p:txBody>
        </p:sp>
      </p:grpSp>
      <p:cxnSp>
        <p:nvCxnSpPr>
          <p:cNvPr id="103" name="肘形连接线">
            <a:extLst>
              <a:ext uri="{FF2B5EF4-FFF2-40B4-BE49-F238E27FC236}">
                <a16:creationId xmlns:a16="http://schemas.microsoft.com/office/drawing/2014/main" id="{6CA259C9-8338-C149-C7A6-8EA290ED9230}"/>
              </a:ext>
            </a:extLst>
          </p:cNvPr>
          <p:cNvCxnSpPr>
            <a:cxnSpLocks/>
            <a:stCxn id="18" idx="3"/>
            <a:endCxn id="22" idx="1"/>
          </p:cNvCxnSpPr>
          <p:nvPr/>
        </p:nvCxnSpPr>
        <p:spPr>
          <a:xfrm>
            <a:off x="8081485" y="1530531"/>
            <a:ext cx="1523894" cy="1233782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015A9C"/>
            </a:solidFill>
            <a:prstDash val="solid"/>
            <a:round/>
            <a:tailEnd type="triangle" w="med" len="med"/>
          </a:ln>
        </p:spPr>
      </p:cxnSp>
      <p:cxnSp>
        <p:nvCxnSpPr>
          <p:cNvPr id="106" name="肘形连接线">
            <a:extLst>
              <a:ext uri="{FF2B5EF4-FFF2-40B4-BE49-F238E27FC236}">
                <a16:creationId xmlns:a16="http://schemas.microsoft.com/office/drawing/2014/main" id="{5E752C38-3C03-94B1-0B82-9C3401C1E183}"/>
              </a:ext>
            </a:extLst>
          </p:cNvPr>
          <p:cNvCxnSpPr>
            <a:cxnSpLocks/>
            <a:stCxn id="31" idx="3"/>
            <a:endCxn id="23" idx="2"/>
          </p:cNvCxnSpPr>
          <p:nvPr/>
        </p:nvCxnSpPr>
        <p:spPr>
          <a:xfrm flipV="1">
            <a:off x="8355998" y="4417686"/>
            <a:ext cx="1969381" cy="603998"/>
          </a:xfrm>
          <a:prstGeom prst="bentConnector2">
            <a:avLst/>
          </a:prstGeom>
          <a:noFill/>
          <a:ln w="38100" cap="flat" cmpd="sng">
            <a:solidFill>
              <a:srgbClr val="ED1C24"/>
            </a:solidFill>
            <a:prstDash val="solid"/>
            <a:round/>
            <a:tailEnd type="triangle" w="med" len="med"/>
          </a:ln>
        </p:spPr>
      </p:cxnSp>
      <p:cxnSp>
        <p:nvCxnSpPr>
          <p:cNvPr id="112" name="肘形连接线">
            <a:extLst>
              <a:ext uri="{FF2B5EF4-FFF2-40B4-BE49-F238E27FC236}">
                <a16:creationId xmlns:a16="http://schemas.microsoft.com/office/drawing/2014/main" id="{401C8260-CE4F-CD8C-323F-5CF6B579BEA0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586622" y="2781000"/>
            <a:ext cx="1249381" cy="6480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rgbClr val="C00000"/>
            </a:solidFill>
            <a:prstDash val="solid"/>
            <a:round/>
            <a:tailEnd type="triangle" w="med" len="med"/>
          </a:ln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608C043-B9B9-22BA-FC03-C49E706DE0D9}"/>
              </a:ext>
            </a:extLst>
          </p:cNvPr>
          <p:cNvGrpSpPr/>
          <p:nvPr/>
        </p:nvGrpSpPr>
        <p:grpSpPr>
          <a:xfrm>
            <a:off x="6641485" y="1188316"/>
            <a:ext cx="1440000" cy="1980430"/>
            <a:chOff x="6915998" y="3689254"/>
            <a:chExt cx="1440000" cy="1980430"/>
          </a:xfrm>
        </p:grpSpPr>
        <p:sp>
          <p:nvSpPr>
            <p:cNvPr id="18" name="矩形">
              <a:extLst>
                <a:ext uri="{FF2B5EF4-FFF2-40B4-BE49-F238E27FC236}">
                  <a16:creationId xmlns:a16="http://schemas.microsoft.com/office/drawing/2014/main" id="{9621D39F-AF5C-FE24-A8E9-D0BB47B2E3A0}"/>
                </a:ext>
              </a:extLst>
            </p:cNvPr>
            <p:cNvSpPr>
              <a:spLocks/>
            </p:cNvSpPr>
            <p:nvPr/>
          </p:nvSpPr>
          <p:spPr>
            <a:xfrm>
              <a:off x="6915998" y="3689254"/>
              <a:ext cx="1440000" cy="684430"/>
            </a:xfrm>
            <a:prstGeom prst="rect">
              <a:avLst/>
            </a:prstGeom>
            <a:solidFill>
              <a:srgbClr val="015A9C"/>
            </a:solidFill>
            <a:ln w="38100" cap="flat" cmpd="sng">
              <a:solidFill>
                <a:srgbClr val="015A9C"/>
              </a:solidFill>
              <a:prstDash val="solid"/>
              <a:round/>
            </a:ln>
          </p:spPr>
        </p:sp>
        <p:sp>
          <p:nvSpPr>
            <p:cNvPr id="19" name="矩形">
              <a:extLst>
                <a:ext uri="{FF2B5EF4-FFF2-40B4-BE49-F238E27FC236}">
                  <a16:creationId xmlns:a16="http://schemas.microsoft.com/office/drawing/2014/main" id="{EC6D59AD-13CF-D451-6DC3-802081F5375B}"/>
                </a:ext>
              </a:extLst>
            </p:cNvPr>
            <p:cNvSpPr>
              <a:spLocks/>
            </p:cNvSpPr>
            <p:nvPr/>
          </p:nvSpPr>
          <p:spPr>
            <a:xfrm>
              <a:off x="6915998" y="4373684"/>
              <a:ext cx="1440000" cy="1296000"/>
            </a:xfrm>
            <a:prstGeom prst="rect">
              <a:avLst/>
            </a:prstGeom>
            <a:noFill/>
            <a:ln w="38100" cap="flat" cmpd="sng">
              <a:solidFill>
                <a:srgbClr val="015A9C"/>
              </a:solidFill>
              <a:prstDash val="solid"/>
              <a:round/>
            </a:ln>
          </p:spPr>
        </p:sp>
        <p:pic>
          <p:nvPicPr>
            <p:cNvPr id="20" name="图片" descr="Flag of the United Kingdom - Wikipedia">
              <a:extLst>
                <a:ext uri="{FF2B5EF4-FFF2-40B4-BE49-F238E27FC236}">
                  <a16:creationId xmlns:a16="http://schemas.microsoft.com/office/drawing/2014/main" id="{D4CCBF2D-FA1B-1EBC-1613-ADC517685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76003" y="3743254"/>
              <a:ext cx="432000" cy="215999"/>
            </a:xfrm>
            <a:prstGeom prst="rect">
              <a:avLst/>
            </a:prstGeom>
            <a:noFill/>
            <a:ln w="12700" cap="flat" cmpd="sng">
              <a:solidFill>
                <a:srgbClr val="FFFFFF"/>
              </a:solidFill>
              <a:prstDash val="solid"/>
              <a:round/>
            </a:ln>
          </p:spPr>
        </p:pic>
        <p:pic>
          <p:nvPicPr>
            <p:cNvPr id="21" name="Picture 8" descr="KOM | University of Gloucestershire in the UK">
              <a:extLst>
                <a:ext uri="{FF2B5EF4-FFF2-40B4-BE49-F238E27FC236}">
                  <a16:creationId xmlns:a16="http://schemas.microsoft.com/office/drawing/2014/main" id="{2C6B14EE-5B61-003D-777E-697940BAF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0927" y="4822283"/>
              <a:ext cx="1180999" cy="39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矩形">
              <a:extLst>
                <a:ext uri="{FF2B5EF4-FFF2-40B4-BE49-F238E27FC236}">
                  <a16:creationId xmlns:a16="http://schemas.microsoft.com/office/drawing/2014/main" id="{195E8E40-28E4-1782-93FC-C2BEBC02D885}"/>
                </a:ext>
              </a:extLst>
            </p:cNvPr>
            <p:cNvSpPr>
              <a:spLocks/>
            </p:cNvSpPr>
            <p:nvPr/>
          </p:nvSpPr>
          <p:spPr>
            <a:xfrm>
              <a:off x="6939273" y="4005781"/>
              <a:ext cx="1282653" cy="33007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72000" tIns="72000" rIns="72000" bIns="72000" anchor="b" anchorCtr="0">
              <a:prstTxWarp prst="textNoShape">
                <a:avLst/>
              </a:prstTxWarp>
              <a:spAutoFit/>
            </a:bodyPr>
            <a:lstStyle/>
            <a:p>
              <a:pPr mar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1200" b="1" i="0" u="none" strike="noStrike" kern="1200" cap="none" spc="0" baseline="0" dirty="0">
                  <a:solidFill>
                    <a:srgbClr val="FFFFFF"/>
                  </a:solidFill>
                  <a:latin typeface="Segoe UI Light" pitchFamily="34" charset="0"/>
                  <a:ea typeface="Source Sans Pro Light" pitchFamily="34" charset="0"/>
                  <a:cs typeface="Segoe UI Light" pitchFamily="34" charset="0"/>
                </a:rPr>
                <a:t>MBA UK (RQF)</a:t>
              </a:r>
              <a:endParaRPr lang="zh-CN" altLang="en-US" sz="1200" b="1" i="0" u="none" strike="noStrike" kern="1200" cap="none" spc="0" baseline="0" dirty="0">
                <a:solidFill>
                  <a:srgbClr val="FFFFFF"/>
                </a:solidFill>
                <a:latin typeface="Segoe UI Light" pitchFamily="34" charset="0"/>
                <a:ea typeface="Source Sans Pro Light" pitchFamily="34" charset="0"/>
                <a:cs typeface="Segoe UI Light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7E9D2-71EB-9CBE-5A0F-DE517A0A8A77}"/>
              </a:ext>
            </a:extLst>
          </p:cNvPr>
          <p:cNvGrpSpPr/>
          <p:nvPr/>
        </p:nvGrpSpPr>
        <p:grpSpPr>
          <a:xfrm>
            <a:off x="3836003" y="2438785"/>
            <a:ext cx="1980000" cy="1980430"/>
            <a:chOff x="2991248" y="1709276"/>
            <a:chExt cx="1980000" cy="1980430"/>
          </a:xfrm>
        </p:grpSpPr>
        <p:pic>
          <p:nvPicPr>
            <p:cNvPr id="6" name="Picture 4" descr="logo branding UTMSPACE TM - The 6th International Conference on the Future  of Education 2023">
              <a:extLst>
                <a:ext uri="{FF2B5EF4-FFF2-40B4-BE49-F238E27FC236}">
                  <a16:creationId xmlns:a16="http://schemas.microsoft.com/office/drawing/2014/main" id="{A7D6ACBF-C97F-7281-F219-8D219DA49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4928" y="3186617"/>
              <a:ext cx="1405230" cy="489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">
              <a:extLst>
                <a:ext uri="{FF2B5EF4-FFF2-40B4-BE49-F238E27FC236}">
                  <a16:creationId xmlns:a16="http://schemas.microsoft.com/office/drawing/2014/main" id="{E50BFD4B-FD93-058B-9771-ABBBD9A97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59556" y="2539195"/>
              <a:ext cx="509788" cy="599171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</p:pic>
        <p:sp>
          <p:nvSpPr>
            <p:cNvPr id="8" name="矩形">
              <a:extLst>
                <a:ext uri="{FF2B5EF4-FFF2-40B4-BE49-F238E27FC236}">
                  <a16:creationId xmlns:a16="http://schemas.microsoft.com/office/drawing/2014/main" id="{76E622B8-36A6-C352-1733-A43FDA22FCA2}"/>
                </a:ext>
              </a:extLst>
            </p:cNvPr>
            <p:cNvSpPr>
              <a:spLocks/>
            </p:cNvSpPr>
            <p:nvPr/>
          </p:nvSpPr>
          <p:spPr>
            <a:xfrm>
              <a:off x="2991248" y="1709276"/>
              <a:ext cx="1980000" cy="684430"/>
            </a:xfrm>
            <a:prstGeom prst="rect">
              <a:avLst/>
            </a:prstGeom>
            <a:solidFill>
              <a:srgbClr val="C02526"/>
            </a:solidFill>
            <a:ln w="38100" cap="flat" cmpd="sng">
              <a:solidFill>
                <a:srgbClr val="C02526"/>
              </a:solidFill>
              <a:prstDash val="solid"/>
              <a:round/>
            </a:ln>
          </p:spPr>
        </p:sp>
        <p:sp>
          <p:nvSpPr>
            <p:cNvPr id="9" name="矩形">
              <a:extLst>
                <a:ext uri="{FF2B5EF4-FFF2-40B4-BE49-F238E27FC236}">
                  <a16:creationId xmlns:a16="http://schemas.microsoft.com/office/drawing/2014/main" id="{73BCC5D6-92AA-BDC3-2F94-7D3E8BA44D29}"/>
                </a:ext>
              </a:extLst>
            </p:cNvPr>
            <p:cNvSpPr>
              <a:spLocks/>
            </p:cNvSpPr>
            <p:nvPr/>
          </p:nvSpPr>
          <p:spPr>
            <a:xfrm>
              <a:off x="2991248" y="2393706"/>
              <a:ext cx="1980000" cy="1296000"/>
            </a:xfrm>
            <a:prstGeom prst="rect">
              <a:avLst/>
            </a:prstGeom>
            <a:noFill/>
            <a:ln w="38100" cap="flat" cmpd="sng">
              <a:solidFill>
                <a:srgbClr val="C02526"/>
              </a:solidFill>
              <a:prstDash val="solid"/>
              <a:round/>
            </a:ln>
          </p:spPr>
        </p:sp>
        <p:sp>
          <p:nvSpPr>
            <p:cNvPr id="10" name="矩形">
              <a:extLst>
                <a:ext uri="{FF2B5EF4-FFF2-40B4-BE49-F238E27FC236}">
                  <a16:creationId xmlns:a16="http://schemas.microsoft.com/office/drawing/2014/main" id="{09B81835-E0B7-1A92-47C3-E300808E8892}"/>
                </a:ext>
              </a:extLst>
            </p:cNvPr>
            <p:cNvSpPr>
              <a:spLocks/>
            </p:cNvSpPr>
            <p:nvPr/>
          </p:nvSpPr>
          <p:spPr>
            <a:xfrm>
              <a:off x="3014522" y="2025803"/>
              <a:ext cx="1933451" cy="330072"/>
            </a:xfrm>
            <a:prstGeom prst="rect">
              <a:avLst/>
            </a:prstGeom>
            <a:noFill/>
            <a:ln w="12700" cap="flat" cmpd="sng">
              <a:noFill/>
              <a:prstDash val="solid"/>
              <a:miter/>
            </a:ln>
          </p:spPr>
          <p:txBody>
            <a:bodyPr vert="horz" wrap="square" lIns="72000" tIns="72000" rIns="72000" bIns="72000" anchor="b" anchorCtr="0">
              <a:prstTxWarp prst="textNoShape">
                <a:avLst/>
              </a:prstTxWarp>
              <a:spAutoFit/>
            </a:bodyPr>
            <a:lstStyle/>
            <a:p>
              <a:pPr marL="0" indent="0" algn="l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r>
                <a:rPr lang="en-US" altLang="zh-CN" sz="1200" b="1" i="0" u="none" strike="noStrike" kern="1200" cap="none" spc="0" baseline="0" dirty="0" err="1">
                  <a:solidFill>
                    <a:srgbClr val="FFFFFF"/>
                  </a:solidFill>
                  <a:latin typeface="Segoe UI Light" pitchFamily="34" charset="0"/>
                  <a:ea typeface="Source Sans Pro Light" pitchFamily="34" charset="0"/>
                  <a:cs typeface="Segoe UI Light" pitchFamily="34" charset="0"/>
                </a:rPr>
                <a:t>ProMBA</a:t>
              </a:r>
              <a:r>
                <a:rPr lang="en-US" altLang="zh-CN" sz="1200" b="1" i="0" u="none" strike="noStrike" kern="1200" cap="none" spc="0" baseline="0" dirty="0">
                  <a:solidFill>
                    <a:srgbClr val="FFFFFF"/>
                  </a:solidFill>
                  <a:latin typeface="Segoe UI Light" pitchFamily="34" charset="0"/>
                  <a:ea typeface="Source Sans Pro Light" pitchFamily="34" charset="0"/>
                  <a:cs typeface="Segoe UI Light" pitchFamily="34" charset="0"/>
                </a:rPr>
                <a:t> + PCIS (IEMX)</a:t>
              </a:r>
              <a:endParaRPr lang="zh-CN" altLang="en-US" sz="1200" b="1" i="0" u="none" strike="noStrike" kern="1200" cap="none" spc="0" baseline="0" dirty="0">
                <a:solidFill>
                  <a:srgbClr val="FFFFFF"/>
                </a:solidFill>
                <a:latin typeface="Segoe UI Light" pitchFamily="34" charset="0"/>
                <a:ea typeface="Source Sans Pro Light" pitchFamily="34" charset="0"/>
                <a:cs typeface="Segoe UI Light" pitchFamily="34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29A4ED-DC4C-3B7E-FED9-F0D031EDB8CE}"/>
                </a:ext>
              </a:extLst>
            </p:cNvPr>
            <p:cNvGrpSpPr/>
            <p:nvPr/>
          </p:nvGrpSpPr>
          <p:grpSpPr>
            <a:xfrm>
              <a:off x="4039761" y="1763276"/>
              <a:ext cx="883492" cy="216000"/>
              <a:chOff x="5455137" y="3175511"/>
              <a:chExt cx="883492" cy="216000"/>
            </a:xfrm>
          </p:grpSpPr>
          <p:pic>
            <p:nvPicPr>
              <p:cNvPr id="12" name="图片" descr="Flag of the United Kingdom - Wikipedia">
                <a:extLst>
                  <a:ext uri="{FF2B5EF4-FFF2-40B4-BE49-F238E27FC236}">
                    <a16:creationId xmlns:a16="http://schemas.microsoft.com/office/drawing/2014/main" id="{9E69B6B3-8BB4-489A-1059-38F4F874CF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06629" y="3175511"/>
                <a:ext cx="432000" cy="215999"/>
              </a:xfrm>
              <a:prstGeom prst="rect">
                <a:avLst/>
              </a:prstGeom>
              <a:noFill/>
              <a:ln w="12700" cap="flat" cmpd="sng">
                <a:solidFill>
                  <a:srgbClr val="FFFFFF"/>
                </a:solidFill>
                <a:prstDash val="solid"/>
                <a:round/>
              </a:ln>
            </p:spPr>
          </p:pic>
          <p:pic>
            <p:nvPicPr>
              <p:cNvPr id="13" name="Picture 2" descr="Flag of Malaysia - Wikipedia">
                <a:extLst>
                  <a:ext uri="{FF2B5EF4-FFF2-40B4-BE49-F238E27FC236}">
                    <a16:creationId xmlns:a16="http://schemas.microsoft.com/office/drawing/2014/main" id="{2E614873-0663-B51B-C761-201C4F0ECB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55137" y="3175511"/>
                <a:ext cx="432000" cy="216000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9" name="Picture 2" descr="Picture">
            <a:extLst>
              <a:ext uri="{FF2B5EF4-FFF2-40B4-BE49-F238E27FC236}">
                <a16:creationId xmlns:a16="http://schemas.microsoft.com/office/drawing/2014/main" id="{7AA15946-D9A1-601D-E94E-F6C6C8581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0" r="7745"/>
          <a:stretch/>
        </p:blipFill>
        <p:spPr bwMode="auto">
          <a:xfrm>
            <a:off x="1146621" y="2437686"/>
            <a:ext cx="1439999" cy="1980000"/>
          </a:xfrm>
          <a:prstGeom prst="rect">
            <a:avLst/>
          </a:prstGeom>
          <a:noFill/>
          <a:ln w="38100">
            <a:solidFill>
              <a:srgbClr val="44546A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208DC1F-E931-4BB8-7FCD-07D87D24F067}"/>
              </a:ext>
            </a:extLst>
          </p:cNvPr>
          <p:cNvSpPr txBox="1"/>
          <p:nvPr/>
        </p:nvSpPr>
        <p:spPr>
          <a:xfrm>
            <a:off x="9765385" y="3241286"/>
            <a:ext cx="11432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400" b="1" dirty="0">
                <a:solidFill>
                  <a:srgbClr val="44546A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Elite-UUM</a:t>
            </a:r>
          </a:p>
          <a:p>
            <a:pPr algn="ctr"/>
            <a:r>
              <a:rPr lang="en-MY" sz="1400" dirty="0">
                <a:solidFill>
                  <a:srgbClr val="44546A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London-Alfa</a:t>
            </a:r>
          </a:p>
          <a:p>
            <a:pPr algn="ctr"/>
            <a:r>
              <a:rPr lang="en-MY" sz="3600" dirty="0">
                <a:solidFill>
                  <a:srgbClr val="44546A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PhD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F64330-4B1F-A2B3-A1C2-13C7DA8C4CA7}"/>
              </a:ext>
            </a:extLst>
          </p:cNvPr>
          <p:cNvSpPr txBox="1"/>
          <p:nvPr/>
        </p:nvSpPr>
        <p:spPr>
          <a:xfrm>
            <a:off x="4714594" y="1041866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With or without </a:t>
            </a:r>
          </a:p>
          <a:p>
            <a:r>
              <a:rPr lang="en-MY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Bachelor’s Degree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2924C4-36B2-381D-54A5-2E7CB90BE5C3}"/>
              </a:ext>
            </a:extLst>
          </p:cNvPr>
          <p:cNvSpPr txBox="1"/>
          <p:nvPr/>
        </p:nvSpPr>
        <p:spPr>
          <a:xfrm>
            <a:off x="4714594" y="5067586"/>
            <a:ext cx="1741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With Bachelor’s Degree</a:t>
            </a:r>
          </a:p>
        </p:txBody>
      </p:sp>
      <p:cxnSp>
        <p:nvCxnSpPr>
          <p:cNvPr id="34" name="肘形连接线">
            <a:extLst>
              <a:ext uri="{FF2B5EF4-FFF2-40B4-BE49-F238E27FC236}">
                <a16:creationId xmlns:a16="http://schemas.microsoft.com/office/drawing/2014/main" id="{14F1EEE5-0AFF-1404-42F0-7339D7C67017}"/>
              </a:ext>
            </a:extLst>
          </p:cNvPr>
          <p:cNvCxnSpPr>
            <a:cxnSpLocks/>
            <a:stCxn id="9" idx="2"/>
            <a:endCxn id="30" idx="1"/>
          </p:cNvCxnSpPr>
          <p:nvPr/>
        </p:nvCxnSpPr>
        <p:spPr>
          <a:xfrm rot="5400000" flipH="1" flipV="1">
            <a:off x="5677127" y="3180344"/>
            <a:ext cx="387746" cy="2089995"/>
          </a:xfrm>
          <a:prstGeom prst="bentConnector4">
            <a:avLst>
              <a:gd name="adj1" fmla="val -156062"/>
              <a:gd name="adj2" fmla="val 73684"/>
            </a:avLst>
          </a:prstGeom>
          <a:noFill/>
          <a:ln w="38100" cap="flat" cmpd="sng">
            <a:solidFill>
              <a:srgbClr val="ED1C24"/>
            </a:solidFill>
            <a:prstDash val="sysDash"/>
            <a:round/>
            <a:tailEnd type="triangle" w="med" len="med"/>
          </a:ln>
        </p:spPr>
      </p:cxnSp>
      <p:cxnSp>
        <p:nvCxnSpPr>
          <p:cNvPr id="47" name="肘形连接线">
            <a:extLst>
              <a:ext uri="{FF2B5EF4-FFF2-40B4-BE49-F238E27FC236}">
                <a16:creationId xmlns:a16="http://schemas.microsoft.com/office/drawing/2014/main" id="{93169F24-D74F-D2FA-7CEC-4976706EA943}"/>
              </a:ext>
            </a:extLst>
          </p:cNvPr>
          <p:cNvCxnSpPr>
            <a:cxnSpLocks/>
            <a:stCxn id="8" idx="0"/>
            <a:endCxn id="18" idx="1"/>
          </p:cNvCxnSpPr>
          <p:nvPr/>
        </p:nvCxnSpPr>
        <p:spPr>
          <a:xfrm rot="5400000" flipH="1" flipV="1">
            <a:off x="5279617" y="1076917"/>
            <a:ext cx="908254" cy="1815482"/>
          </a:xfrm>
          <a:prstGeom prst="bentConnector2">
            <a:avLst/>
          </a:prstGeom>
          <a:noFill/>
          <a:ln w="38100" cap="flat" cmpd="sng">
            <a:solidFill>
              <a:srgbClr val="015A9C"/>
            </a:solidFill>
            <a:prstDash val="sysDash"/>
            <a:rou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180205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A50F9F-B89A-2811-B2D7-2DAE8AE6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93117"/>
              </p:ext>
            </p:extLst>
          </p:nvPr>
        </p:nvGraphicFramePr>
        <p:xfrm>
          <a:off x="1128000" y="1826859"/>
          <a:ext cx="9936000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801869022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40875114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688357521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0434255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UTMSPACE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ProMBA</a:t>
                      </a: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London-Saito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London-Alfa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CEO MBA UK Gloucestershire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UOG-LISA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Duration</a:t>
                      </a:r>
                      <a:endParaRPr lang="en-US" sz="12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 Year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1½ Years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1½ Years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1½ Years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1½ Years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6626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Entry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8 years working experience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Bachelor’s Degree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Bachelor’s Degree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8 years working experience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10 years business experience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10962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Certification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6 + 1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09069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Modules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3237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Assignments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43951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Thesis / Project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21536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Programme Details</a:t>
            </a:r>
          </a:p>
        </p:txBody>
      </p:sp>
    </p:spTree>
    <p:extLst>
      <p:ext uri="{BB962C8B-B14F-4D97-AF65-F5344CB8AC3E}">
        <p14:creationId xmlns:p14="http://schemas.microsoft.com/office/powerpoint/2010/main" val="225003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A50F9F-B89A-2811-B2D7-2DAE8AE6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255292"/>
              </p:ext>
            </p:extLst>
          </p:nvPr>
        </p:nvGraphicFramePr>
        <p:xfrm>
          <a:off x="1128000" y="1826859"/>
          <a:ext cx="9936000" cy="4502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801869022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3040875114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UTMSPACE </a:t>
                      </a:r>
                      <a:r>
                        <a:rPr lang="en-GB" sz="1400" b="1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ProMBA</a:t>
                      </a: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 Year)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London-Saito MBA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(1½ Years)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London-Alfa MBA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(1½ Years)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 1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(8 months)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Project Management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Human Resource Management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Ethics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Economics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Corporate Finance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​Organizational Behavior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​​Entrepreneurship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Project Management &amp; Consultancy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Human Resource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Economics for Managers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Accounting &amp; Finance for Managers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Managing People &amp; Organization 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Operation Management (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Broc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Managerial Accounting and Business Finance 7053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Managing Talent &amp; Leadership 7033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Law and Ethics 7083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Managerial Economics 7103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Entrepreneurship 7043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6626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2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 month)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Innovation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Management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 7023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and Communication 7063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93244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3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(4 months)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Analytics Data Intelligence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Analytics 7073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International Business 7114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Entrepreneurship Lab 7124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1536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4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(3 to 5 months)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Research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Master Projects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Research Methodology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Capstone Project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Research Methodology 7093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Project 7146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61294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3A0999-37FB-1C2E-F4E4-CC03A4076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344" y="4240747"/>
            <a:ext cx="2414225" cy="573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AD1487-E0C8-C620-62D2-DFFA6142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344" y="2508992"/>
            <a:ext cx="2414225" cy="16521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7BEE3D-78F4-9A15-BD86-FFE3F92D76F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27896" y="2508871"/>
            <a:ext cx="2415600" cy="1652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280FBA-CB2A-5F7B-0C0F-5A269BAC6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96" y="4240747"/>
            <a:ext cx="2414225" cy="5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81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A50F9F-B89A-2811-B2D7-2DAE8AE6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10151"/>
              </p:ext>
            </p:extLst>
          </p:nvPr>
        </p:nvGraphicFramePr>
        <p:xfrm>
          <a:off x="1128000" y="1826859"/>
          <a:ext cx="9936000" cy="428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801869022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2484000">
                  <a:extLst>
                    <a:ext uri="{9D8B030D-6E8A-4147-A177-3AD203B41FA5}">
                      <a16:colId xmlns:a16="http://schemas.microsoft.com/office/drawing/2014/main" val="3040875114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UTMSPACE </a:t>
                      </a:r>
                      <a:r>
                        <a:rPr lang="en-GB" sz="1400" b="1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ProMBA</a:t>
                      </a: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 Year)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CEO MBA UK Gloucestershire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(1½ Years)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UOG-LISA MBA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(1½ Years)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169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 1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(8 months)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Project Management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Human Resource Management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Ethics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Economics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Corporate Finance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​Organizational Behavior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​​Entrepreneurship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Project Management PM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Human Resource Management MHC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Economics MA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Corporate Finance FM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Project Management PM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Human Resource Management MHC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Economics MA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Corporate Finance FM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6626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2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(1 month)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Innovation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 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Innovation MM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Strategic Management PM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Marketing Innovation MM</a:t>
                      </a:r>
                      <a:endParaRPr lang="en-US" sz="1200" b="0" dirty="0">
                        <a:effectLst/>
                        <a:highlight>
                          <a:srgbClr val="FFFF00"/>
                        </a:highlight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793244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3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(4 months)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Leading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Organisation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LO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Managing Business Strategy MBS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Leading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Organisation</a:t>
                      </a: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LO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Managing Business Strategy MBS</a:t>
                      </a:r>
                      <a:endParaRPr kumimoji="0" lang="en-US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1536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STAGE</a:t>
                      </a: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 4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(3 to 5 months)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Research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Master Projects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Research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Thesis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Business Research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Thesis + L4 Project</a:t>
                      </a:r>
                    </a:p>
                  </a:txBody>
                  <a:tcPr marL="68580" marR="68580" marT="108000" marB="108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612947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834EA81-5614-EA2B-4E4D-1B830C3B2064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127896" y="2508871"/>
            <a:ext cx="2414225" cy="1652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Academic Structure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B658A5-1E07-3DEA-F63D-D75CC9C5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344" y="4240747"/>
            <a:ext cx="2414225" cy="57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02FF67-A913-42A3-D153-F7979D2A4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344" y="2508992"/>
            <a:ext cx="2414225" cy="165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D14C88-6A23-756F-817E-A0BD9E4C5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96" y="4240747"/>
            <a:ext cx="2414225" cy="573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CE3F14-DF72-9E1E-2A59-B39A545A8BF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610344" y="2508871"/>
            <a:ext cx="2414225" cy="16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9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A50F9F-B89A-2811-B2D7-2DAE8AE6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272909"/>
              </p:ext>
            </p:extLst>
          </p:nvPr>
        </p:nvGraphicFramePr>
        <p:xfrm>
          <a:off x="1128000" y="1826859"/>
          <a:ext cx="9936000" cy="352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000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801869022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40875114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688357521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04342551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UTMSPACE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 err="1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ProMBA</a:t>
                      </a:r>
                      <a:endParaRPr lang="en-GB" sz="1400" b="1" dirty="0">
                        <a:effectLst/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252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London-Saito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London-Alfa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C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CEO MBA UK Gloucestershire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UOG-LISA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15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MY" sz="1200" b="1" dirty="0">
                          <a:effectLst/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Registration (Month 0)</a:t>
                      </a:r>
                      <a:endParaRPr lang="en-US" sz="12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19,821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19,821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19,821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19,821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24,821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6626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Month 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10,000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15,000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909069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Month 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£ 1,800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2938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TOTAL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29,821</a:t>
                      </a:r>
                      <a:endParaRPr lang="en-US" sz="12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29,821 + £ 1,800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29,821 + 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29,821 + 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39,821 + £ 2,800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21536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" b="1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5051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Estimated Average Fee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2,485 / </a:t>
                      </a:r>
                      <a:r>
                        <a:rPr lang="en-US" sz="1200" b="0" dirty="0" err="1">
                          <a:effectLst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mth</a:t>
                      </a:r>
                      <a:endParaRPr lang="en-US" sz="1200" b="0" dirty="0">
                        <a:effectLst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2,207 /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mth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2,512 /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mth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2,512 /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mth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RM 3,068 / </a:t>
                      </a:r>
                      <a:r>
                        <a:rPr kumimoji="0" lang="en-US" sz="1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egoe UI Light" panose="020B0502040204020203" pitchFamily="34" charset="0"/>
                          <a:ea typeface="Calibri" panose="020F0502020204030204" pitchFamily="34" charset="0"/>
                          <a:cs typeface="Segoe UI Light" panose="020B0502040204020203" pitchFamily="34" charset="0"/>
                        </a:rPr>
                        <a:t>mth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Segoe UI Light" panose="020B0502040204020203" pitchFamily="34" charset="0"/>
                        <a:ea typeface="Calibri" panose="020F0502020204030204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6080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Fee Structure</a:t>
            </a:r>
            <a:endParaRPr lang="en-GB" sz="3200" b="1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385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A50F9F-B89A-2811-B2D7-2DAE8AE61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925528"/>
              </p:ext>
            </p:extLst>
          </p:nvPr>
        </p:nvGraphicFramePr>
        <p:xfrm>
          <a:off x="1128000" y="1826859"/>
          <a:ext cx="9936000" cy="388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200">
                  <a:extLst>
                    <a:ext uri="{9D8B030D-6E8A-4147-A177-3AD203B41FA5}">
                      <a16:colId xmlns:a16="http://schemas.microsoft.com/office/drawing/2014/main" val="330582200"/>
                    </a:ext>
                  </a:extLst>
                </a:gridCol>
                <a:gridCol w="1987200">
                  <a:extLst>
                    <a:ext uri="{9D8B030D-6E8A-4147-A177-3AD203B41FA5}">
                      <a16:colId xmlns:a16="http://schemas.microsoft.com/office/drawing/2014/main" val="2674607206"/>
                    </a:ext>
                  </a:extLst>
                </a:gridCol>
                <a:gridCol w="1987200">
                  <a:extLst>
                    <a:ext uri="{9D8B030D-6E8A-4147-A177-3AD203B41FA5}">
                      <a16:colId xmlns:a16="http://schemas.microsoft.com/office/drawing/2014/main" val="3834275860"/>
                    </a:ext>
                  </a:extLst>
                </a:gridCol>
                <a:gridCol w="1987200">
                  <a:extLst>
                    <a:ext uri="{9D8B030D-6E8A-4147-A177-3AD203B41FA5}">
                      <a16:colId xmlns:a16="http://schemas.microsoft.com/office/drawing/2014/main" val="3741484340"/>
                    </a:ext>
                  </a:extLst>
                </a:gridCol>
                <a:gridCol w="1987200">
                  <a:extLst>
                    <a:ext uri="{9D8B030D-6E8A-4147-A177-3AD203B41FA5}">
                      <a16:colId xmlns:a16="http://schemas.microsoft.com/office/drawing/2014/main" val="1669480209"/>
                    </a:ext>
                  </a:extLst>
                </a:gridCol>
              </a:tblGrid>
              <a:tr h="648000">
                <a:tc>
                  <a:txBody>
                    <a:bodyPr/>
                    <a:lstStyle/>
                    <a:p>
                      <a:pPr algn="ctr"/>
                      <a:r>
                        <a:rPr lang="en-GB" sz="1400" b="1" spc="0" baseline="0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ea typeface="Source Sans Pro SemiBold" panose="020B0603030403020204" pitchFamily="34" charset="0"/>
                          <a:cs typeface="Segoe UI Light" panose="020B0502040204020203" pitchFamily="34" charset="0"/>
                        </a:rPr>
                        <a:t>Programme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pc="0" baseline="0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ea typeface="Source Sans Pro SemiBold" panose="020B0603030403020204" pitchFamily="34" charset="0"/>
                          <a:cs typeface="Segoe UI Light" panose="020B0502040204020203" pitchFamily="34" charset="0"/>
                        </a:rPr>
                        <a:t>Certification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pc="0" baseline="0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ea typeface="Source Sans Pro SemiBold" panose="020B0603030403020204" pitchFamily="34" charset="0"/>
                          <a:cs typeface="Segoe UI Light" panose="020B0502040204020203" pitchFamily="34" charset="0"/>
                        </a:rPr>
                        <a:t>Tuition Fee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pc="0" baseline="0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ea typeface="Source Sans Pro SemiBold" panose="020B0603030403020204" pitchFamily="34" charset="0"/>
                          <a:cs typeface="Segoe UI Light" panose="020B0502040204020203" pitchFamily="34" charset="0"/>
                        </a:rPr>
                        <a:t>Duration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spc="0" baseline="0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ea typeface="Source Sans Pro SemiBold" panose="020B0603030403020204" pitchFamily="34" charset="0"/>
                          <a:cs typeface="Segoe UI Light" panose="020B0502040204020203" pitchFamily="34" charset="0"/>
                        </a:rPr>
                        <a:t>Location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64222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Monash MBA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66,000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1½ Years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Bandar Sunway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16626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Nottingham MBA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60,500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2 to 4 Years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Semenyih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5257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Heriott-Watt MBA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56,250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2 Years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Putrajaya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348271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Taylor’s </a:t>
                      </a:r>
                      <a:r>
                        <a:rPr lang="en-GB" sz="13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MBA</a:t>
                      </a:r>
                      <a:endParaRPr lang="en-GB" sz="13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 Light" panose="020B0502040204020203" pitchFamily="34" charset="0"/>
                        <a:ea typeface="PMingLiU-ExtB" panose="02020500000000000000" pitchFamily="18" charset="-120"/>
                        <a:cs typeface="Segoe UI Light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49,689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1½ to 2 Years</a:t>
                      </a:r>
                      <a:r>
                        <a:rPr lang="en-GB" sz="13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Subang Jaya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75059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CEO MBA UK Gloucestershire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</a:t>
                      </a:r>
                      <a:r>
                        <a:rPr lang="en-MY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45,221</a:t>
                      </a:r>
                      <a:endParaRPr lang="en-GB" sz="1300" b="1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ea typeface="PMingLiU-ExtB" panose="02020500000000000000" pitchFamily="18" charset="-120"/>
                        <a:cs typeface="Segoe UI Light" panose="020B0502040204020203" pitchFamily="34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1½ Years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KL &amp; London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663399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London-Saito MBA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RM 39,721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1½ Years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300" b="1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ea typeface="PMingLiU-ExtB" panose="02020500000000000000" pitchFamily="18" charset="-120"/>
                          <a:cs typeface="Segoe UI Light" panose="020B0502040204020203" pitchFamily="34" charset="0"/>
                        </a:rPr>
                        <a:t>KL &amp; London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54785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E06690E-0C52-1918-20AE-BAACC10E1170}"/>
              </a:ext>
            </a:extLst>
          </p:cNvPr>
          <p:cNvSpPr txBox="1"/>
          <p:nvPr/>
        </p:nvSpPr>
        <p:spPr>
          <a:xfrm>
            <a:off x="905435" y="827676"/>
            <a:ext cx="9938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Luxury MBAs in Malaysia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26A0DC-9C9A-926B-4319-85EDE4474EB6}"/>
              </a:ext>
            </a:extLst>
          </p:cNvPr>
          <p:cNvSpPr txBox="1"/>
          <p:nvPr/>
        </p:nvSpPr>
        <p:spPr>
          <a:xfrm>
            <a:off x="1056001" y="5784749"/>
            <a:ext cx="94514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empos Headline Medium" pitchFamily="2" charset="0"/>
                <a:cs typeface="HelveticaNowText ExtraBold" panose="020B0904030202020204" pitchFamily="34" charset="0"/>
              </a:rPr>
              <a:t>Last Updated: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empos Headline Medium" pitchFamily="2" charset="0"/>
                <a:cs typeface="HelveticaNowText ExtraBold" panose="020B090403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130906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15372</TotalTime>
  <Words>809</Words>
  <Application>Microsoft Office PowerPoint</Application>
  <PresentationFormat>Widescreen</PresentationFormat>
  <Paragraphs>312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Segoe UI</vt:lpstr>
      <vt:lpstr>Segoe UI Black</vt:lpstr>
      <vt:lpstr>Segoe UI Light</vt:lpstr>
      <vt:lpstr>Segoe UI Semilight</vt:lpstr>
      <vt:lpstr>Tiempos Headline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Mithaq Abd Mutalib</dc:creator>
  <cp:lastModifiedBy>Roy Azlan</cp:lastModifiedBy>
  <cp:revision>85</cp:revision>
  <cp:lastPrinted>2022-11-07T19:16:11Z</cp:lastPrinted>
  <dcterms:created xsi:type="dcterms:W3CDTF">2022-04-01T01:29:18Z</dcterms:created>
  <dcterms:modified xsi:type="dcterms:W3CDTF">2022-12-21T17:41:05Z</dcterms:modified>
</cp:coreProperties>
</file>